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0" r:id="rId3"/>
    <p:sldId id="258" r:id="rId4"/>
    <p:sldId id="259" r:id="rId5"/>
    <p:sldId id="261" r:id="rId6"/>
    <p:sldId id="262" r:id="rId7"/>
    <p:sldId id="263" r:id="rId8"/>
    <p:sldId id="264" r:id="rId9"/>
    <p:sldId id="277" r:id="rId10"/>
    <p:sldId id="266" r:id="rId11"/>
    <p:sldId id="270" r:id="rId12"/>
    <p:sldId id="267" r:id="rId13"/>
    <p:sldId id="275" r:id="rId14"/>
    <p:sldId id="268" r:id="rId15"/>
    <p:sldId id="276" r:id="rId16"/>
    <p:sldId id="273" r:id="rId17"/>
    <p:sldId id="278" r:id="rId18"/>
    <p:sldId id="279" r:id="rId19"/>
    <p:sldId id="280" r:id="rId20"/>
    <p:sldId id="281" r:id="rId21"/>
    <p:sldId id="305" r:id="rId22"/>
    <p:sldId id="304" r:id="rId23"/>
    <p:sldId id="283" r:id="rId24"/>
    <p:sldId id="284" r:id="rId25"/>
    <p:sldId id="287" r:id="rId26"/>
    <p:sldId id="289" r:id="rId27"/>
    <p:sldId id="288" r:id="rId28"/>
    <p:sldId id="286" r:id="rId29"/>
    <p:sldId id="290" r:id="rId30"/>
    <p:sldId id="291" r:id="rId31"/>
    <p:sldId id="292" r:id="rId32"/>
    <p:sldId id="294" r:id="rId33"/>
    <p:sldId id="295" r:id="rId34"/>
    <p:sldId id="306" r:id="rId35"/>
    <p:sldId id="298" r:id="rId36"/>
    <p:sldId id="299" r:id="rId37"/>
    <p:sldId id="300" r:id="rId38"/>
    <p:sldId id="30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en Kieu Nhu Ngoc" initials="NKNN" lastIdx="1" clrIdx="0">
    <p:extLst>
      <p:ext uri="{19B8F6BF-5375-455C-9EA6-DF929625EA0E}">
        <p15:presenceInfo xmlns:p15="http://schemas.microsoft.com/office/powerpoint/2012/main" userId="adde21a7e717234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D8"/>
    <a:srgbClr val="F1EFEF"/>
    <a:srgbClr val="F8DFD4"/>
    <a:srgbClr val="F3F8FF"/>
    <a:srgbClr val="EEF0E5"/>
    <a:srgbClr val="163020"/>
    <a:srgbClr val="F6F7C4"/>
    <a:srgbClr val="D8D6D6"/>
    <a:srgbClr val="F6D6D6"/>
    <a:srgbClr val="A1E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p:normalViewPr>
  <p:slideViewPr>
    <p:cSldViewPr snapToGrid="0">
      <p:cViewPr>
        <p:scale>
          <a:sx n="75" d="100"/>
          <a:sy n="75" d="100"/>
        </p:scale>
        <p:origin x="2112" y="9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88D853F-763B-45F4-B1AD-96CB950EEA0A}"/>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a:p>
        </p:txBody>
      </p:sp>
      <p:sp>
        <p:nvSpPr>
          <p:cNvPr id="3" name="Tiêu đề phụ 2">
            <a:extLst>
              <a:ext uri="{FF2B5EF4-FFF2-40B4-BE49-F238E27FC236}">
                <a16:creationId xmlns:a16="http://schemas.microsoft.com/office/drawing/2014/main" id="{844BE51E-06AA-4294-81FC-3DEE4921B3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id="{F43F0DB0-ECAE-431D-A69C-EF0B36E72010}"/>
              </a:ext>
            </a:extLst>
          </p:cNvPr>
          <p:cNvSpPr>
            <a:spLocks noGrp="1"/>
          </p:cNvSpPr>
          <p:nvPr>
            <p:ph type="dt" sz="half" idx="10"/>
          </p:nvPr>
        </p:nvSpPr>
        <p:spPr/>
        <p:txBody>
          <a:bodyPr/>
          <a:lstStyle/>
          <a:p>
            <a:fld id="{E282C5F3-4C04-4913-BBB2-F5B42FAAA557}" type="datetimeFigureOut">
              <a:rPr lang="en-US" smtClean="0"/>
              <a:t>1/2/2024</a:t>
            </a:fld>
            <a:endParaRPr lang="en-US"/>
          </a:p>
        </p:txBody>
      </p:sp>
      <p:sp>
        <p:nvSpPr>
          <p:cNvPr id="5" name="Chỗ dành sẵn cho Chân trang 4">
            <a:extLst>
              <a:ext uri="{FF2B5EF4-FFF2-40B4-BE49-F238E27FC236}">
                <a16:creationId xmlns:a16="http://schemas.microsoft.com/office/drawing/2014/main" id="{12FF4D13-1EC2-43FC-82F8-BBEE54ABDC47}"/>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E45D9666-3E29-4FF1-AD4E-0B774CEAA983}"/>
              </a:ext>
            </a:extLst>
          </p:cNvPr>
          <p:cNvSpPr>
            <a:spLocks noGrp="1"/>
          </p:cNvSpPr>
          <p:nvPr>
            <p:ph type="sldNum" sz="quarter" idx="12"/>
          </p:nvPr>
        </p:nvSpPr>
        <p:spPr/>
        <p:txBody>
          <a:bodyPr/>
          <a:lstStyle/>
          <a:p>
            <a:fld id="{7D589961-B9E1-4C74-82B7-B35977532CAD}" type="slidenum">
              <a:rPr lang="en-US" smtClean="0"/>
              <a:t>‹#›</a:t>
            </a:fld>
            <a:endParaRPr lang="en-US"/>
          </a:p>
        </p:txBody>
      </p:sp>
    </p:spTree>
    <p:extLst>
      <p:ext uri="{BB962C8B-B14F-4D97-AF65-F5344CB8AC3E}">
        <p14:creationId xmlns:p14="http://schemas.microsoft.com/office/powerpoint/2010/main" val="4241232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EB0544A-5D2C-484A-AFA9-12C947B2B990}"/>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77C14083-C65D-4C69-A6CC-749E1F0D6758}"/>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C33C78A8-0BBE-4DC3-9CE1-8676D9E6C7FD}"/>
              </a:ext>
            </a:extLst>
          </p:cNvPr>
          <p:cNvSpPr>
            <a:spLocks noGrp="1"/>
          </p:cNvSpPr>
          <p:nvPr>
            <p:ph type="dt" sz="half" idx="10"/>
          </p:nvPr>
        </p:nvSpPr>
        <p:spPr/>
        <p:txBody>
          <a:bodyPr/>
          <a:lstStyle/>
          <a:p>
            <a:fld id="{E282C5F3-4C04-4913-BBB2-F5B42FAAA557}" type="datetimeFigureOut">
              <a:rPr lang="en-US" smtClean="0"/>
              <a:t>1/2/2024</a:t>
            </a:fld>
            <a:endParaRPr lang="en-US"/>
          </a:p>
        </p:txBody>
      </p:sp>
      <p:sp>
        <p:nvSpPr>
          <p:cNvPr id="5" name="Chỗ dành sẵn cho Chân trang 4">
            <a:extLst>
              <a:ext uri="{FF2B5EF4-FFF2-40B4-BE49-F238E27FC236}">
                <a16:creationId xmlns:a16="http://schemas.microsoft.com/office/drawing/2014/main" id="{7AD37C1B-E1B3-46B5-B4B8-37FA4E1463E7}"/>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864977D1-7DF6-4E2D-ACA0-5D632B7DE2DE}"/>
              </a:ext>
            </a:extLst>
          </p:cNvPr>
          <p:cNvSpPr>
            <a:spLocks noGrp="1"/>
          </p:cNvSpPr>
          <p:nvPr>
            <p:ph type="sldNum" sz="quarter" idx="12"/>
          </p:nvPr>
        </p:nvSpPr>
        <p:spPr/>
        <p:txBody>
          <a:bodyPr/>
          <a:lstStyle/>
          <a:p>
            <a:fld id="{7D589961-B9E1-4C74-82B7-B35977532CAD}" type="slidenum">
              <a:rPr lang="en-US" smtClean="0"/>
              <a:t>‹#›</a:t>
            </a:fld>
            <a:endParaRPr lang="en-US"/>
          </a:p>
        </p:txBody>
      </p:sp>
    </p:spTree>
    <p:extLst>
      <p:ext uri="{BB962C8B-B14F-4D97-AF65-F5344CB8AC3E}">
        <p14:creationId xmlns:p14="http://schemas.microsoft.com/office/powerpoint/2010/main" val="3712044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FF312110-4D2C-4532-B8B3-04097BF94811}"/>
              </a:ext>
            </a:extLst>
          </p:cNvPr>
          <p:cNvSpPr>
            <a:spLocks noGrp="1"/>
          </p:cNvSpPr>
          <p:nvPr>
            <p:ph type="title" orient="vert"/>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5604A4A9-FFA7-48A0-9714-28247FBD841C}"/>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A2C57DF5-F615-4B4C-9ED3-C1AD016ADCC4}"/>
              </a:ext>
            </a:extLst>
          </p:cNvPr>
          <p:cNvSpPr>
            <a:spLocks noGrp="1"/>
          </p:cNvSpPr>
          <p:nvPr>
            <p:ph type="dt" sz="half" idx="10"/>
          </p:nvPr>
        </p:nvSpPr>
        <p:spPr/>
        <p:txBody>
          <a:bodyPr/>
          <a:lstStyle/>
          <a:p>
            <a:fld id="{E282C5F3-4C04-4913-BBB2-F5B42FAAA557}" type="datetimeFigureOut">
              <a:rPr lang="en-US" smtClean="0"/>
              <a:t>1/2/2024</a:t>
            </a:fld>
            <a:endParaRPr lang="en-US"/>
          </a:p>
        </p:txBody>
      </p:sp>
      <p:sp>
        <p:nvSpPr>
          <p:cNvPr id="5" name="Chỗ dành sẵn cho Chân trang 4">
            <a:extLst>
              <a:ext uri="{FF2B5EF4-FFF2-40B4-BE49-F238E27FC236}">
                <a16:creationId xmlns:a16="http://schemas.microsoft.com/office/drawing/2014/main" id="{62DBAE24-4646-4824-9CF6-098FB25A3FBB}"/>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491CDDF5-C7F0-4E70-A61D-B7DD853AF090}"/>
              </a:ext>
            </a:extLst>
          </p:cNvPr>
          <p:cNvSpPr>
            <a:spLocks noGrp="1"/>
          </p:cNvSpPr>
          <p:nvPr>
            <p:ph type="sldNum" sz="quarter" idx="12"/>
          </p:nvPr>
        </p:nvSpPr>
        <p:spPr/>
        <p:txBody>
          <a:bodyPr/>
          <a:lstStyle/>
          <a:p>
            <a:fld id="{7D589961-B9E1-4C74-82B7-B35977532CAD}" type="slidenum">
              <a:rPr lang="en-US" smtClean="0"/>
              <a:t>‹#›</a:t>
            </a:fld>
            <a:endParaRPr lang="en-US"/>
          </a:p>
        </p:txBody>
      </p:sp>
    </p:spTree>
    <p:extLst>
      <p:ext uri="{BB962C8B-B14F-4D97-AF65-F5344CB8AC3E}">
        <p14:creationId xmlns:p14="http://schemas.microsoft.com/office/powerpoint/2010/main" val="2012443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F44C51E-A687-471B-B529-D9720AF066B6}"/>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40E5CFA9-474C-4C96-A119-6E70AFAF72EA}"/>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6DD78E97-648F-4C16-B28C-F0A0720AB9C4}"/>
              </a:ext>
            </a:extLst>
          </p:cNvPr>
          <p:cNvSpPr>
            <a:spLocks noGrp="1"/>
          </p:cNvSpPr>
          <p:nvPr>
            <p:ph type="dt" sz="half" idx="10"/>
          </p:nvPr>
        </p:nvSpPr>
        <p:spPr/>
        <p:txBody>
          <a:bodyPr/>
          <a:lstStyle/>
          <a:p>
            <a:fld id="{E282C5F3-4C04-4913-BBB2-F5B42FAAA557}" type="datetimeFigureOut">
              <a:rPr lang="en-US" smtClean="0"/>
              <a:t>1/2/2024</a:t>
            </a:fld>
            <a:endParaRPr lang="en-US"/>
          </a:p>
        </p:txBody>
      </p:sp>
      <p:sp>
        <p:nvSpPr>
          <p:cNvPr id="5" name="Chỗ dành sẵn cho Chân trang 4">
            <a:extLst>
              <a:ext uri="{FF2B5EF4-FFF2-40B4-BE49-F238E27FC236}">
                <a16:creationId xmlns:a16="http://schemas.microsoft.com/office/drawing/2014/main" id="{3AE5CC1F-054E-4E0E-BC3E-F1E88E9E4932}"/>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D4358223-FF53-4848-88B6-8D8683A3EA21}"/>
              </a:ext>
            </a:extLst>
          </p:cNvPr>
          <p:cNvSpPr>
            <a:spLocks noGrp="1"/>
          </p:cNvSpPr>
          <p:nvPr>
            <p:ph type="sldNum" sz="quarter" idx="12"/>
          </p:nvPr>
        </p:nvSpPr>
        <p:spPr/>
        <p:txBody>
          <a:bodyPr/>
          <a:lstStyle/>
          <a:p>
            <a:fld id="{7D589961-B9E1-4C74-82B7-B35977532CAD}" type="slidenum">
              <a:rPr lang="en-US" smtClean="0"/>
              <a:t>‹#›</a:t>
            </a:fld>
            <a:endParaRPr lang="en-US"/>
          </a:p>
        </p:txBody>
      </p:sp>
    </p:spTree>
    <p:extLst>
      <p:ext uri="{BB962C8B-B14F-4D97-AF65-F5344CB8AC3E}">
        <p14:creationId xmlns:p14="http://schemas.microsoft.com/office/powerpoint/2010/main" val="2510373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5A965B6-053A-4EBC-8CF6-E4D4A86F8034}"/>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D32B742F-CDE9-42D5-8B9C-E70002AA10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D360D9D9-6E7B-4402-9D7F-C1506A162DC9}"/>
              </a:ext>
            </a:extLst>
          </p:cNvPr>
          <p:cNvSpPr>
            <a:spLocks noGrp="1"/>
          </p:cNvSpPr>
          <p:nvPr>
            <p:ph type="dt" sz="half" idx="10"/>
          </p:nvPr>
        </p:nvSpPr>
        <p:spPr/>
        <p:txBody>
          <a:bodyPr/>
          <a:lstStyle/>
          <a:p>
            <a:fld id="{E282C5F3-4C04-4913-BBB2-F5B42FAAA557}" type="datetimeFigureOut">
              <a:rPr lang="en-US" smtClean="0"/>
              <a:t>1/2/2024</a:t>
            </a:fld>
            <a:endParaRPr lang="en-US"/>
          </a:p>
        </p:txBody>
      </p:sp>
      <p:sp>
        <p:nvSpPr>
          <p:cNvPr id="5" name="Chỗ dành sẵn cho Chân trang 4">
            <a:extLst>
              <a:ext uri="{FF2B5EF4-FFF2-40B4-BE49-F238E27FC236}">
                <a16:creationId xmlns:a16="http://schemas.microsoft.com/office/drawing/2014/main" id="{A2BFBEAC-1EF8-4AE3-AD36-6273E4A44A5F}"/>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D1DEF7E5-0260-4AA6-8F49-66ED2F4944D9}"/>
              </a:ext>
            </a:extLst>
          </p:cNvPr>
          <p:cNvSpPr>
            <a:spLocks noGrp="1"/>
          </p:cNvSpPr>
          <p:nvPr>
            <p:ph type="sldNum" sz="quarter" idx="12"/>
          </p:nvPr>
        </p:nvSpPr>
        <p:spPr/>
        <p:txBody>
          <a:bodyPr/>
          <a:lstStyle/>
          <a:p>
            <a:fld id="{7D589961-B9E1-4C74-82B7-B35977532CAD}" type="slidenum">
              <a:rPr lang="en-US" smtClean="0"/>
              <a:t>‹#›</a:t>
            </a:fld>
            <a:endParaRPr lang="en-US"/>
          </a:p>
        </p:txBody>
      </p:sp>
    </p:spTree>
    <p:extLst>
      <p:ext uri="{BB962C8B-B14F-4D97-AF65-F5344CB8AC3E}">
        <p14:creationId xmlns:p14="http://schemas.microsoft.com/office/powerpoint/2010/main" val="711698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48DB3F4-166B-405F-8070-191D1124D11E}"/>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9A7419BA-30BB-472C-9AE0-BE5FFFBFC6D3}"/>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id="{A27E6641-64B3-4A69-9518-E920CD4DE7BC}"/>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9F4F5CB7-37B6-4F0F-96B4-37D4DAD10FD3}"/>
              </a:ext>
            </a:extLst>
          </p:cNvPr>
          <p:cNvSpPr>
            <a:spLocks noGrp="1"/>
          </p:cNvSpPr>
          <p:nvPr>
            <p:ph type="dt" sz="half" idx="10"/>
          </p:nvPr>
        </p:nvSpPr>
        <p:spPr/>
        <p:txBody>
          <a:bodyPr/>
          <a:lstStyle/>
          <a:p>
            <a:fld id="{E282C5F3-4C04-4913-BBB2-F5B42FAAA557}" type="datetimeFigureOut">
              <a:rPr lang="en-US" smtClean="0"/>
              <a:t>1/2/2024</a:t>
            </a:fld>
            <a:endParaRPr lang="en-US"/>
          </a:p>
        </p:txBody>
      </p:sp>
      <p:sp>
        <p:nvSpPr>
          <p:cNvPr id="6" name="Chỗ dành sẵn cho Chân trang 5">
            <a:extLst>
              <a:ext uri="{FF2B5EF4-FFF2-40B4-BE49-F238E27FC236}">
                <a16:creationId xmlns:a16="http://schemas.microsoft.com/office/drawing/2014/main" id="{5F5A4C64-2CAC-4E3A-8204-D1491094769B}"/>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347E1B39-F616-4C8B-A151-F05B5F6365E9}"/>
              </a:ext>
            </a:extLst>
          </p:cNvPr>
          <p:cNvSpPr>
            <a:spLocks noGrp="1"/>
          </p:cNvSpPr>
          <p:nvPr>
            <p:ph type="sldNum" sz="quarter" idx="12"/>
          </p:nvPr>
        </p:nvSpPr>
        <p:spPr/>
        <p:txBody>
          <a:bodyPr/>
          <a:lstStyle/>
          <a:p>
            <a:fld id="{7D589961-B9E1-4C74-82B7-B35977532CAD}" type="slidenum">
              <a:rPr lang="en-US" smtClean="0"/>
              <a:t>‹#›</a:t>
            </a:fld>
            <a:endParaRPr lang="en-US"/>
          </a:p>
        </p:txBody>
      </p:sp>
    </p:spTree>
    <p:extLst>
      <p:ext uri="{BB962C8B-B14F-4D97-AF65-F5344CB8AC3E}">
        <p14:creationId xmlns:p14="http://schemas.microsoft.com/office/powerpoint/2010/main" val="2681507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7A084F6-ECBA-4E04-8488-35DF680148CB}"/>
              </a:ext>
            </a:extLst>
          </p:cNvPr>
          <p:cNvSpPr>
            <a:spLocks noGrp="1"/>
          </p:cNvSpPr>
          <p:nvPr>
            <p:ph type="title"/>
          </p:nvPr>
        </p:nvSpPr>
        <p:spPr>
          <a:xfrm>
            <a:off x="839788" y="365125"/>
            <a:ext cx="10515600" cy="1325563"/>
          </a:xfrm>
        </p:spPr>
        <p:txBody>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25AB881F-5269-4339-A4CA-7C069A325D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DF9BF174-8EAC-426C-BA98-1332E74786A4}"/>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id="{5611661F-8349-42FA-BF19-841B2BB790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88EBE239-B7AC-4EED-B3A1-0FA2DECBCD8F}"/>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id="{15891DA1-7D4A-4070-A921-9C78008D4B24}"/>
              </a:ext>
            </a:extLst>
          </p:cNvPr>
          <p:cNvSpPr>
            <a:spLocks noGrp="1"/>
          </p:cNvSpPr>
          <p:nvPr>
            <p:ph type="dt" sz="half" idx="10"/>
          </p:nvPr>
        </p:nvSpPr>
        <p:spPr/>
        <p:txBody>
          <a:bodyPr/>
          <a:lstStyle/>
          <a:p>
            <a:fld id="{E282C5F3-4C04-4913-BBB2-F5B42FAAA557}" type="datetimeFigureOut">
              <a:rPr lang="en-US" smtClean="0"/>
              <a:t>1/2/2024</a:t>
            </a:fld>
            <a:endParaRPr lang="en-US"/>
          </a:p>
        </p:txBody>
      </p:sp>
      <p:sp>
        <p:nvSpPr>
          <p:cNvPr id="8" name="Chỗ dành sẵn cho Chân trang 7">
            <a:extLst>
              <a:ext uri="{FF2B5EF4-FFF2-40B4-BE49-F238E27FC236}">
                <a16:creationId xmlns:a16="http://schemas.microsoft.com/office/drawing/2014/main" id="{9EBC1D26-108C-447A-9782-266FB0D7BA9C}"/>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id="{7F3B9755-52E7-4FC7-B78F-0813789B541B}"/>
              </a:ext>
            </a:extLst>
          </p:cNvPr>
          <p:cNvSpPr>
            <a:spLocks noGrp="1"/>
          </p:cNvSpPr>
          <p:nvPr>
            <p:ph type="sldNum" sz="quarter" idx="12"/>
          </p:nvPr>
        </p:nvSpPr>
        <p:spPr/>
        <p:txBody>
          <a:bodyPr/>
          <a:lstStyle/>
          <a:p>
            <a:fld id="{7D589961-B9E1-4C74-82B7-B35977532CAD}" type="slidenum">
              <a:rPr lang="en-US" smtClean="0"/>
              <a:t>‹#›</a:t>
            </a:fld>
            <a:endParaRPr lang="en-US"/>
          </a:p>
        </p:txBody>
      </p:sp>
    </p:spTree>
    <p:extLst>
      <p:ext uri="{BB962C8B-B14F-4D97-AF65-F5344CB8AC3E}">
        <p14:creationId xmlns:p14="http://schemas.microsoft.com/office/powerpoint/2010/main" val="1121798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63A991D-6BEF-42EA-B867-8EABF2A24C34}"/>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65128D33-03B4-4966-8784-49E5D93AE62C}"/>
              </a:ext>
            </a:extLst>
          </p:cNvPr>
          <p:cNvSpPr>
            <a:spLocks noGrp="1"/>
          </p:cNvSpPr>
          <p:nvPr>
            <p:ph type="dt" sz="half" idx="10"/>
          </p:nvPr>
        </p:nvSpPr>
        <p:spPr/>
        <p:txBody>
          <a:bodyPr/>
          <a:lstStyle/>
          <a:p>
            <a:fld id="{E282C5F3-4C04-4913-BBB2-F5B42FAAA557}" type="datetimeFigureOut">
              <a:rPr lang="en-US" smtClean="0"/>
              <a:t>1/2/2024</a:t>
            </a:fld>
            <a:endParaRPr lang="en-US"/>
          </a:p>
        </p:txBody>
      </p:sp>
      <p:sp>
        <p:nvSpPr>
          <p:cNvPr id="4" name="Chỗ dành sẵn cho Chân trang 3">
            <a:extLst>
              <a:ext uri="{FF2B5EF4-FFF2-40B4-BE49-F238E27FC236}">
                <a16:creationId xmlns:a16="http://schemas.microsoft.com/office/drawing/2014/main" id="{6EF090BA-6ED1-4DBC-8B04-164E525EECC2}"/>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74758405-2B3C-4AB3-8AD4-AB7D85A6537B}"/>
              </a:ext>
            </a:extLst>
          </p:cNvPr>
          <p:cNvSpPr>
            <a:spLocks noGrp="1"/>
          </p:cNvSpPr>
          <p:nvPr>
            <p:ph type="sldNum" sz="quarter" idx="12"/>
          </p:nvPr>
        </p:nvSpPr>
        <p:spPr/>
        <p:txBody>
          <a:bodyPr/>
          <a:lstStyle/>
          <a:p>
            <a:fld id="{7D589961-B9E1-4C74-82B7-B35977532CAD}" type="slidenum">
              <a:rPr lang="en-US" smtClean="0"/>
              <a:t>‹#›</a:t>
            </a:fld>
            <a:endParaRPr lang="en-US"/>
          </a:p>
        </p:txBody>
      </p:sp>
    </p:spTree>
    <p:extLst>
      <p:ext uri="{BB962C8B-B14F-4D97-AF65-F5344CB8AC3E}">
        <p14:creationId xmlns:p14="http://schemas.microsoft.com/office/powerpoint/2010/main" val="1325041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8C305F18-16F4-4E38-BA39-C9C69D4DBD67}"/>
              </a:ext>
            </a:extLst>
          </p:cNvPr>
          <p:cNvSpPr>
            <a:spLocks noGrp="1"/>
          </p:cNvSpPr>
          <p:nvPr>
            <p:ph type="dt" sz="half" idx="10"/>
          </p:nvPr>
        </p:nvSpPr>
        <p:spPr/>
        <p:txBody>
          <a:bodyPr/>
          <a:lstStyle/>
          <a:p>
            <a:fld id="{E282C5F3-4C04-4913-BBB2-F5B42FAAA557}" type="datetimeFigureOut">
              <a:rPr lang="en-US" smtClean="0"/>
              <a:t>1/2/2024</a:t>
            </a:fld>
            <a:endParaRPr lang="en-US"/>
          </a:p>
        </p:txBody>
      </p:sp>
      <p:sp>
        <p:nvSpPr>
          <p:cNvPr id="3" name="Chỗ dành sẵn cho Chân trang 2">
            <a:extLst>
              <a:ext uri="{FF2B5EF4-FFF2-40B4-BE49-F238E27FC236}">
                <a16:creationId xmlns:a16="http://schemas.microsoft.com/office/drawing/2014/main" id="{1E075CF2-AC31-4302-AB09-44B5EDF3C813}"/>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918E9942-6C73-4114-AEAD-7DEB81079245}"/>
              </a:ext>
            </a:extLst>
          </p:cNvPr>
          <p:cNvSpPr>
            <a:spLocks noGrp="1"/>
          </p:cNvSpPr>
          <p:nvPr>
            <p:ph type="sldNum" sz="quarter" idx="12"/>
          </p:nvPr>
        </p:nvSpPr>
        <p:spPr/>
        <p:txBody>
          <a:bodyPr/>
          <a:lstStyle/>
          <a:p>
            <a:fld id="{7D589961-B9E1-4C74-82B7-B35977532CAD}" type="slidenum">
              <a:rPr lang="en-US" smtClean="0"/>
              <a:t>‹#›</a:t>
            </a:fld>
            <a:endParaRPr lang="en-US"/>
          </a:p>
        </p:txBody>
      </p:sp>
    </p:spTree>
    <p:extLst>
      <p:ext uri="{BB962C8B-B14F-4D97-AF65-F5344CB8AC3E}">
        <p14:creationId xmlns:p14="http://schemas.microsoft.com/office/powerpoint/2010/main" val="3925494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288BBE4-9012-49F2-A18F-D2C4BF7A20F2}"/>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290CDD9C-1ACB-4F1E-94BB-E2DDA4ABD3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4548E3AD-BEE3-44B6-904C-DB53F195E3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D066ACC8-5F9F-43F5-8553-D78C8DB16162}"/>
              </a:ext>
            </a:extLst>
          </p:cNvPr>
          <p:cNvSpPr>
            <a:spLocks noGrp="1"/>
          </p:cNvSpPr>
          <p:nvPr>
            <p:ph type="dt" sz="half" idx="10"/>
          </p:nvPr>
        </p:nvSpPr>
        <p:spPr/>
        <p:txBody>
          <a:bodyPr/>
          <a:lstStyle/>
          <a:p>
            <a:fld id="{E282C5F3-4C04-4913-BBB2-F5B42FAAA557}" type="datetimeFigureOut">
              <a:rPr lang="en-US" smtClean="0"/>
              <a:t>1/2/2024</a:t>
            </a:fld>
            <a:endParaRPr lang="en-US"/>
          </a:p>
        </p:txBody>
      </p:sp>
      <p:sp>
        <p:nvSpPr>
          <p:cNvPr id="6" name="Chỗ dành sẵn cho Chân trang 5">
            <a:extLst>
              <a:ext uri="{FF2B5EF4-FFF2-40B4-BE49-F238E27FC236}">
                <a16:creationId xmlns:a16="http://schemas.microsoft.com/office/drawing/2014/main" id="{FC98CB1C-31EF-4756-96C8-DB8D204F8B77}"/>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57C6412D-D4A7-434A-B444-F3D748705423}"/>
              </a:ext>
            </a:extLst>
          </p:cNvPr>
          <p:cNvSpPr>
            <a:spLocks noGrp="1"/>
          </p:cNvSpPr>
          <p:nvPr>
            <p:ph type="sldNum" sz="quarter" idx="12"/>
          </p:nvPr>
        </p:nvSpPr>
        <p:spPr/>
        <p:txBody>
          <a:bodyPr/>
          <a:lstStyle/>
          <a:p>
            <a:fld id="{7D589961-B9E1-4C74-82B7-B35977532CAD}" type="slidenum">
              <a:rPr lang="en-US" smtClean="0"/>
              <a:t>‹#›</a:t>
            </a:fld>
            <a:endParaRPr lang="en-US"/>
          </a:p>
        </p:txBody>
      </p:sp>
    </p:spTree>
    <p:extLst>
      <p:ext uri="{BB962C8B-B14F-4D97-AF65-F5344CB8AC3E}">
        <p14:creationId xmlns:p14="http://schemas.microsoft.com/office/powerpoint/2010/main" val="302299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10DBD1A-7F05-4BA3-9879-C1C15A85D9CA}"/>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C39E0BB1-BD10-4546-968C-16F9F170DC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a:extLst>
              <a:ext uri="{FF2B5EF4-FFF2-40B4-BE49-F238E27FC236}">
                <a16:creationId xmlns:a16="http://schemas.microsoft.com/office/drawing/2014/main" id="{191F003F-66ED-4CE4-B884-41557A5E7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03518F8E-3CE3-4147-B367-271E6AC9C52E}"/>
              </a:ext>
            </a:extLst>
          </p:cNvPr>
          <p:cNvSpPr>
            <a:spLocks noGrp="1"/>
          </p:cNvSpPr>
          <p:nvPr>
            <p:ph type="dt" sz="half" idx="10"/>
          </p:nvPr>
        </p:nvSpPr>
        <p:spPr/>
        <p:txBody>
          <a:bodyPr/>
          <a:lstStyle/>
          <a:p>
            <a:fld id="{E282C5F3-4C04-4913-BBB2-F5B42FAAA557}" type="datetimeFigureOut">
              <a:rPr lang="en-US" smtClean="0"/>
              <a:t>1/2/2024</a:t>
            </a:fld>
            <a:endParaRPr lang="en-US"/>
          </a:p>
        </p:txBody>
      </p:sp>
      <p:sp>
        <p:nvSpPr>
          <p:cNvPr id="6" name="Chỗ dành sẵn cho Chân trang 5">
            <a:extLst>
              <a:ext uri="{FF2B5EF4-FFF2-40B4-BE49-F238E27FC236}">
                <a16:creationId xmlns:a16="http://schemas.microsoft.com/office/drawing/2014/main" id="{517A2406-02F1-4D52-99C4-9CCE4F500AA3}"/>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5DF334F2-2D56-422C-BDCA-2F49E0DF30AB}"/>
              </a:ext>
            </a:extLst>
          </p:cNvPr>
          <p:cNvSpPr>
            <a:spLocks noGrp="1"/>
          </p:cNvSpPr>
          <p:nvPr>
            <p:ph type="sldNum" sz="quarter" idx="12"/>
          </p:nvPr>
        </p:nvSpPr>
        <p:spPr/>
        <p:txBody>
          <a:bodyPr/>
          <a:lstStyle/>
          <a:p>
            <a:fld id="{7D589961-B9E1-4C74-82B7-B35977532CAD}" type="slidenum">
              <a:rPr lang="en-US" smtClean="0"/>
              <a:t>‹#›</a:t>
            </a:fld>
            <a:endParaRPr lang="en-US"/>
          </a:p>
        </p:txBody>
      </p:sp>
    </p:spTree>
    <p:extLst>
      <p:ext uri="{BB962C8B-B14F-4D97-AF65-F5344CB8AC3E}">
        <p14:creationId xmlns:p14="http://schemas.microsoft.com/office/powerpoint/2010/main" val="1416663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2D8"/>
        </a:solidFill>
        <a:effectLst/>
      </p:bgPr>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3AB1817A-D8A0-4316-B9AF-9E0F4DEEF0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1BCB31E1-CFBB-4C58-A51C-3384B1AE8F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A0A189CC-DB9A-4D34-BEFC-86BCDE936C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82C5F3-4C04-4913-BBB2-F5B42FAAA557}" type="datetimeFigureOut">
              <a:rPr lang="en-US" smtClean="0"/>
              <a:t>1/2/2024</a:t>
            </a:fld>
            <a:endParaRPr lang="en-US"/>
          </a:p>
        </p:txBody>
      </p:sp>
      <p:sp>
        <p:nvSpPr>
          <p:cNvPr id="5" name="Chỗ dành sẵn cho Chân trang 4">
            <a:extLst>
              <a:ext uri="{FF2B5EF4-FFF2-40B4-BE49-F238E27FC236}">
                <a16:creationId xmlns:a16="http://schemas.microsoft.com/office/drawing/2014/main" id="{AE2C7F64-A78F-486E-A569-464F8A5846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ố hiệu Bản chiếu 5">
            <a:extLst>
              <a:ext uri="{FF2B5EF4-FFF2-40B4-BE49-F238E27FC236}">
                <a16:creationId xmlns:a16="http://schemas.microsoft.com/office/drawing/2014/main" id="{DAF92BA6-0876-4727-8EF1-6FF4B99D2B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589961-B9E1-4C74-82B7-B35977532CAD}" type="slidenum">
              <a:rPr lang="en-US" smtClean="0"/>
              <a:t>‹#›</a:t>
            </a:fld>
            <a:endParaRPr lang="en-US"/>
          </a:p>
        </p:txBody>
      </p:sp>
    </p:spTree>
    <p:extLst>
      <p:ext uri="{BB962C8B-B14F-4D97-AF65-F5344CB8AC3E}">
        <p14:creationId xmlns:p14="http://schemas.microsoft.com/office/powerpoint/2010/main" val="28865527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Ciel Cadena" panose="0200050300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Ciel Cadena" panose="0200050300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Ciel Cadena" panose="0200050300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Ciel Cadena" panose="0200050300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Ciel Cadena" panose="0200050300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Ultimate tic-tac-toe - The Game Gal">
            <a:extLst>
              <a:ext uri="{FF2B5EF4-FFF2-40B4-BE49-F238E27FC236}">
                <a16:creationId xmlns:a16="http://schemas.microsoft.com/office/drawing/2014/main" id="{4872AE9B-2C7D-4339-91DE-4F483E0DA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81" y="12201831"/>
            <a:ext cx="3238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ltimate tic-tac-toe - The Game Gal">
            <a:extLst>
              <a:ext uri="{FF2B5EF4-FFF2-40B4-BE49-F238E27FC236}">
                <a16:creationId xmlns:a16="http://schemas.microsoft.com/office/drawing/2014/main" id="{C0133885-43B5-4E6D-97CF-EE8BB5DFA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2540" y="-11310335"/>
            <a:ext cx="7917841" cy="791784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and Drawn Tic tac toe illustration 13127170 PNG">
            <a:extLst>
              <a:ext uri="{FF2B5EF4-FFF2-40B4-BE49-F238E27FC236}">
                <a16:creationId xmlns:a16="http://schemas.microsoft.com/office/drawing/2014/main" id="{6A39AF6F-656E-4C71-A48D-7740DC4CEC7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r="73099" b="72416"/>
          <a:stretch/>
        </p:blipFill>
        <p:spPr bwMode="auto">
          <a:xfrm rot="191356">
            <a:off x="-6727398" y="-8231334"/>
            <a:ext cx="7797373" cy="74956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Hand Drawn Tic tac toe illustration 13127170 PNG">
            <a:extLst>
              <a:ext uri="{FF2B5EF4-FFF2-40B4-BE49-F238E27FC236}">
                <a16:creationId xmlns:a16="http://schemas.microsoft.com/office/drawing/2014/main" id="{E0BB2A29-4A99-4128-9354-082A7DC40901}"/>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r="73099" b="72416"/>
          <a:stretch/>
        </p:blipFill>
        <p:spPr bwMode="auto">
          <a:xfrm>
            <a:off x="5458599" y="10239681"/>
            <a:ext cx="12334101" cy="1185682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and Drawn Tic tac toe illustration 13127170 PNG">
            <a:extLst>
              <a:ext uri="{FF2B5EF4-FFF2-40B4-BE49-F238E27FC236}">
                <a16:creationId xmlns:a16="http://schemas.microsoft.com/office/drawing/2014/main" id="{E352FB8C-963E-45DD-86E5-1C2E8E2B5AFD}"/>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644" t="75137" r="70960" b="-3655"/>
          <a:stretch/>
        </p:blipFill>
        <p:spPr bwMode="auto">
          <a:xfrm rot="20990358">
            <a:off x="13984792" y="-6534145"/>
            <a:ext cx="9359308" cy="8154858"/>
          </a:xfrm>
          <a:prstGeom prst="rect">
            <a:avLst/>
          </a:prstGeom>
          <a:noFill/>
          <a:extLst>
            <a:ext uri="{909E8E84-426E-40DD-AFC4-6F175D3DCCD1}">
              <a14:hiddenFill xmlns:a14="http://schemas.microsoft.com/office/drawing/2010/main">
                <a:solidFill>
                  <a:srgbClr val="FFFFFF"/>
                </a:solidFill>
              </a14:hiddenFill>
            </a:ext>
          </a:extLst>
        </p:spPr>
      </p:pic>
      <p:sp>
        <p:nvSpPr>
          <p:cNvPr id="8" name="Hộp Văn bản 7">
            <a:extLst>
              <a:ext uri="{FF2B5EF4-FFF2-40B4-BE49-F238E27FC236}">
                <a16:creationId xmlns:a16="http://schemas.microsoft.com/office/drawing/2014/main" id="{BC32EB97-44C3-4741-96F8-F0E986F94017}"/>
              </a:ext>
            </a:extLst>
          </p:cNvPr>
          <p:cNvSpPr txBox="1"/>
          <p:nvPr/>
        </p:nvSpPr>
        <p:spPr>
          <a:xfrm>
            <a:off x="-2828712" y="937311"/>
            <a:ext cx="1295131" cy="13942278"/>
          </a:xfrm>
          <a:prstGeom prst="rect">
            <a:avLst/>
          </a:prstGeom>
          <a:noFill/>
          <a:ln>
            <a:noFill/>
          </a:ln>
        </p:spPr>
        <p:txBody>
          <a:bodyPr wrap="square" rtlCol="0">
            <a:spAutoFit/>
          </a:bodyPr>
          <a:lstStyle/>
          <a:p>
            <a:r>
              <a:rPr lang="en-US" sz="15000" b="1">
                <a:solidFill>
                  <a:schemeClr val="accent5">
                    <a:lumMod val="50000"/>
                  </a:schemeClr>
                </a:solidFill>
                <a:latin typeface="iCiel Panton Black" panose="00000A00000000000000" pitchFamily="50" charset="0"/>
              </a:rPr>
              <a:t>TIC TAC</a:t>
            </a:r>
            <a:r>
              <a:rPr lang="en-US" sz="15000" b="1">
                <a:solidFill>
                  <a:srgbClr val="993300"/>
                </a:solidFill>
                <a:latin typeface="iCiel Brush Up" panose="02000000000000000000" pitchFamily="2" charset="0"/>
              </a:rPr>
              <a:t> </a:t>
            </a:r>
          </a:p>
        </p:txBody>
      </p:sp>
      <p:sp>
        <p:nvSpPr>
          <p:cNvPr id="30" name="Hộp Văn bản 29">
            <a:extLst>
              <a:ext uri="{FF2B5EF4-FFF2-40B4-BE49-F238E27FC236}">
                <a16:creationId xmlns:a16="http://schemas.microsoft.com/office/drawing/2014/main" id="{DDC84982-FBA3-4938-84BE-45035C3E840D}"/>
              </a:ext>
            </a:extLst>
          </p:cNvPr>
          <p:cNvSpPr txBox="1"/>
          <p:nvPr/>
        </p:nvSpPr>
        <p:spPr>
          <a:xfrm>
            <a:off x="13721093" y="2402846"/>
            <a:ext cx="1557531" cy="7017306"/>
          </a:xfrm>
          <a:prstGeom prst="rect">
            <a:avLst/>
          </a:prstGeom>
          <a:noFill/>
        </p:spPr>
        <p:txBody>
          <a:bodyPr wrap="square" rtlCol="0">
            <a:spAutoFit/>
          </a:bodyPr>
          <a:lstStyle/>
          <a:p>
            <a:r>
              <a:rPr lang="en-US" sz="15000" b="1">
                <a:solidFill>
                  <a:srgbClr val="993300"/>
                </a:solidFill>
                <a:latin typeface="iCiel Panton Black" panose="00000A00000000000000" pitchFamily="50" charset="0"/>
              </a:rPr>
              <a:t>TOE</a:t>
            </a:r>
            <a:r>
              <a:rPr lang="en-US" sz="13000" b="1">
                <a:solidFill>
                  <a:srgbClr val="993300"/>
                </a:solidFill>
                <a:latin typeface="iCiel Brush Up" panose="02000000000000000000" pitchFamily="2" charset="0"/>
              </a:rPr>
              <a:t> </a:t>
            </a:r>
          </a:p>
        </p:txBody>
      </p:sp>
      <p:sp>
        <p:nvSpPr>
          <p:cNvPr id="2" name="Hộp Văn bản 1">
            <a:extLst>
              <a:ext uri="{FF2B5EF4-FFF2-40B4-BE49-F238E27FC236}">
                <a16:creationId xmlns:a16="http://schemas.microsoft.com/office/drawing/2014/main" id="{756C210F-F1E4-40EB-B47B-EDBCF8507C79}"/>
              </a:ext>
            </a:extLst>
          </p:cNvPr>
          <p:cNvSpPr txBox="1"/>
          <p:nvPr/>
        </p:nvSpPr>
        <p:spPr>
          <a:xfrm>
            <a:off x="15278624" y="1001368"/>
            <a:ext cx="3479800" cy="400110"/>
          </a:xfrm>
          <a:prstGeom prst="rect">
            <a:avLst/>
          </a:prstGeom>
          <a:noFill/>
        </p:spPr>
        <p:txBody>
          <a:bodyPr wrap="square" rtlCol="0">
            <a:spAutoFit/>
          </a:bodyPr>
          <a:lstStyle/>
          <a:p>
            <a:r>
              <a:rPr lang="en-US" sz="2000" b="1">
                <a:latin typeface="Garamond" panose="02020404030301010803" pitchFamily="18" charset="0"/>
              </a:rPr>
              <a:t>Vu Minh Thinh</a:t>
            </a:r>
          </a:p>
        </p:txBody>
      </p:sp>
      <p:pic>
        <p:nvPicPr>
          <p:cNvPr id="11" name="Picture 4" descr="Hand Drawn Tic tac toe illustration 13127170 PNG">
            <a:extLst>
              <a:ext uri="{FF2B5EF4-FFF2-40B4-BE49-F238E27FC236}">
                <a16:creationId xmlns:a16="http://schemas.microsoft.com/office/drawing/2014/main" id="{85CDF381-B7B8-4DBD-96E9-B0258095F90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644" t="75137" r="70960" b="-3655"/>
          <a:stretch/>
        </p:blipFill>
        <p:spPr bwMode="auto">
          <a:xfrm rot="20990358">
            <a:off x="-17596655" y="1341763"/>
            <a:ext cx="7052810" cy="6145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47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ưu Đồ: Thay đổi Tiến Trình 3">
            <a:extLst>
              <a:ext uri="{FF2B5EF4-FFF2-40B4-BE49-F238E27FC236}">
                <a16:creationId xmlns:a16="http://schemas.microsoft.com/office/drawing/2014/main" id="{FF7C04B6-7716-4CBC-836D-826677CE5CF8}"/>
              </a:ext>
            </a:extLst>
          </p:cNvPr>
          <p:cNvSpPr/>
          <p:nvPr/>
        </p:nvSpPr>
        <p:spPr>
          <a:xfrm>
            <a:off x="387348" y="435486"/>
            <a:ext cx="3724730"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5" name="Hộp Văn bản 4">
            <a:extLst>
              <a:ext uri="{FF2B5EF4-FFF2-40B4-BE49-F238E27FC236}">
                <a16:creationId xmlns:a16="http://schemas.microsoft.com/office/drawing/2014/main" id="{BA0C59A1-445C-4226-9D4B-E8B4F83B4C08}"/>
              </a:ext>
            </a:extLst>
          </p:cNvPr>
          <p:cNvSpPr txBox="1"/>
          <p:nvPr/>
        </p:nvSpPr>
        <p:spPr>
          <a:xfrm>
            <a:off x="520244" y="471350"/>
            <a:ext cx="3458938" cy="630942"/>
          </a:xfrm>
          <a:prstGeom prst="rect">
            <a:avLst/>
          </a:prstGeom>
          <a:noFill/>
          <a:ln>
            <a:noFill/>
          </a:ln>
        </p:spPr>
        <p:txBody>
          <a:bodyPr wrap="square" rtlCol="0">
            <a:spAutoFit/>
          </a:bodyPr>
          <a:lstStyle/>
          <a:p>
            <a:r>
              <a:rPr lang="en-US" sz="3500" b="1">
                <a:latin typeface="iCiel Cadena" panose="02000503000000020004" pitchFamily="50" charset="0"/>
              </a:rPr>
              <a:t>1 Chạy ứng dụng</a:t>
            </a:r>
          </a:p>
        </p:txBody>
      </p:sp>
      <p:sp>
        <p:nvSpPr>
          <p:cNvPr id="6" name="Lưu Đồ: Thay đổi Tiến Trình 5">
            <a:extLst>
              <a:ext uri="{FF2B5EF4-FFF2-40B4-BE49-F238E27FC236}">
                <a16:creationId xmlns:a16="http://schemas.microsoft.com/office/drawing/2014/main" id="{A5B2863E-673D-49F7-A1D9-1F03A75446D4}"/>
              </a:ext>
            </a:extLst>
          </p:cNvPr>
          <p:cNvSpPr/>
          <p:nvPr/>
        </p:nvSpPr>
        <p:spPr>
          <a:xfrm>
            <a:off x="266699" y="1371600"/>
            <a:ext cx="11379201" cy="5231487"/>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7" name="Hộp Văn bản 6">
            <a:extLst>
              <a:ext uri="{FF2B5EF4-FFF2-40B4-BE49-F238E27FC236}">
                <a16:creationId xmlns:a16="http://schemas.microsoft.com/office/drawing/2014/main" id="{E72CF40E-4C66-408C-9038-DA921994F5B0}"/>
              </a:ext>
            </a:extLst>
          </p:cNvPr>
          <p:cNvSpPr txBox="1"/>
          <p:nvPr/>
        </p:nvSpPr>
        <p:spPr>
          <a:xfrm>
            <a:off x="809623" y="1956379"/>
            <a:ext cx="10293352" cy="1150571"/>
          </a:xfrm>
          <a:prstGeom prst="rect">
            <a:avLst/>
          </a:prstGeom>
          <a:noFill/>
          <a:ln>
            <a:noFill/>
          </a:ln>
        </p:spPr>
        <p:txBody>
          <a:bodyPr wrap="square" rtlCol="0">
            <a:spAutoFit/>
          </a:bodyPr>
          <a:lstStyle/>
          <a:p>
            <a:pPr marR="0" lvl="0">
              <a:lnSpc>
                <a:spcPct val="107000"/>
              </a:lnSpc>
              <a:spcBef>
                <a:spcPts val="0"/>
              </a:spcBef>
              <a:spcAft>
                <a:spcPts val="800"/>
              </a:spcAft>
              <a:buSzPts val="1000"/>
              <a:tabLst>
                <a:tab pos="457200" algn="l"/>
              </a:tabLst>
            </a:pPr>
            <a:r>
              <a:rPr lang="en-US" sz="3000" b="1">
                <a:effectLst/>
                <a:latin typeface="iCiel Cadena" panose="02000503000000020004" pitchFamily="50" charset="0"/>
                <a:ea typeface="Arial" panose="020B0604020202020204" pitchFamily="34" charset="0"/>
                <a:cs typeface="Times New Roman" panose="02020603050405020304" pitchFamily="18" charset="0"/>
              </a:rPr>
              <a:t>- </a:t>
            </a:r>
            <a:r>
              <a:rPr lang="vi-VN" sz="3000" b="1">
                <a:effectLst/>
                <a:latin typeface="iCiel Cadena" panose="02000503000000020004" pitchFamily="50" charset="0"/>
                <a:ea typeface="Arial" panose="020B0604020202020204" pitchFamily="34" charset="0"/>
                <a:cs typeface="Times New Roman" panose="02020603050405020304" pitchFamily="18" charset="0"/>
              </a:rPr>
              <a:t>Mở </a:t>
            </a:r>
            <a:r>
              <a:rPr lang="en-US" sz="3000" b="1">
                <a:effectLst/>
                <a:latin typeface="iCiel Cadena" panose="02000503000000020004" pitchFamily="50" charset="0"/>
                <a:ea typeface="Arial" panose="020B0604020202020204" pitchFamily="34" charset="0"/>
                <a:cs typeface="Times New Roman" panose="02020603050405020304" pitchFamily="18" charset="0"/>
              </a:rPr>
              <a:t>project TicTacToeVMT bằng Android Studio</a:t>
            </a:r>
          </a:p>
          <a:p>
            <a:r>
              <a:rPr lang="en-US" sz="3000" b="1">
                <a:effectLst/>
                <a:latin typeface="iCiel Cadena" panose="02000503000000020004" pitchFamily="50" charset="0"/>
                <a:ea typeface="Arial" panose="020B0604020202020204" pitchFamily="34" charset="0"/>
                <a:cs typeface="Times New Roman" panose="02020603050405020304" pitchFamily="18" charset="0"/>
              </a:rPr>
              <a:t>- Shift + F10 hoặc click vào nút này để chạy. </a:t>
            </a:r>
            <a:endParaRPr lang="en-US" sz="3000" b="1">
              <a:latin typeface="iCiel Cadena" panose="02000503000000020004" pitchFamily="50" charset="0"/>
            </a:endParaRPr>
          </a:p>
        </p:txBody>
      </p:sp>
      <p:pic>
        <p:nvPicPr>
          <p:cNvPr id="3" name="Picture 2">
            <a:extLst>
              <a:ext uri="{FF2B5EF4-FFF2-40B4-BE49-F238E27FC236}">
                <a16:creationId xmlns:a16="http://schemas.microsoft.com/office/drawing/2014/main" id="{AF24597A-CBFF-4236-A95F-76E9D78C708D}"/>
              </a:ext>
            </a:extLst>
          </p:cNvPr>
          <p:cNvPicPr>
            <a:picLocks noChangeAspect="1"/>
          </p:cNvPicPr>
          <p:nvPr/>
        </p:nvPicPr>
        <p:blipFill>
          <a:blip r:embed="rId2"/>
          <a:stretch>
            <a:fillRect/>
          </a:stretch>
        </p:blipFill>
        <p:spPr>
          <a:xfrm>
            <a:off x="809623" y="3549594"/>
            <a:ext cx="9833362" cy="1746306"/>
          </a:xfrm>
          <a:prstGeom prst="rect">
            <a:avLst/>
          </a:prstGeom>
        </p:spPr>
      </p:pic>
    </p:spTree>
    <p:extLst>
      <p:ext uri="{BB962C8B-B14F-4D97-AF65-F5344CB8AC3E}">
        <p14:creationId xmlns:p14="http://schemas.microsoft.com/office/powerpoint/2010/main" val="2118136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ộp Văn bản 5">
            <a:extLst>
              <a:ext uri="{FF2B5EF4-FFF2-40B4-BE49-F238E27FC236}">
                <a16:creationId xmlns:a16="http://schemas.microsoft.com/office/drawing/2014/main" id="{4044CD4D-CA2A-42D8-828A-D569EC20FB96}"/>
              </a:ext>
            </a:extLst>
          </p:cNvPr>
          <p:cNvSpPr txBox="1"/>
          <p:nvPr/>
        </p:nvSpPr>
        <p:spPr>
          <a:xfrm>
            <a:off x="0" y="2794913"/>
            <a:ext cx="2882900" cy="163121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5000" b="1">
                <a:latin typeface="iCiel Cadena" panose="02000503000000020004" pitchFamily="50" charset="0"/>
              </a:rPr>
              <a:t>III Cách Sử Dụng</a:t>
            </a:r>
          </a:p>
        </p:txBody>
      </p:sp>
      <p:sp>
        <p:nvSpPr>
          <p:cNvPr id="15" name="Lưu Đồ: Thay đổi Tiến Trình 14">
            <a:extLst>
              <a:ext uri="{FF2B5EF4-FFF2-40B4-BE49-F238E27FC236}">
                <a16:creationId xmlns:a16="http://schemas.microsoft.com/office/drawing/2014/main" id="{EC026C52-C091-49D7-AA96-D743F8AC909D}"/>
              </a:ext>
            </a:extLst>
          </p:cNvPr>
          <p:cNvSpPr/>
          <p:nvPr/>
        </p:nvSpPr>
        <p:spPr>
          <a:xfrm>
            <a:off x="3829048" y="1269435"/>
            <a:ext cx="3082926"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16" name="Hộp Văn bản 15">
            <a:extLst>
              <a:ext uri="{FF2B5EF4-FFF2-40B4-BE49-F238E27FC236}">
                <a16:creationId xmlns:a16="http://schemas.microsoft.com/office/drawing/2014/main" id="{ABA22DAE-EA11-4242-A37A-6277EDEECBB9}"/>
              </a:ext>
            </a:extLst>
          </p:cNvPr>
          <p:cNvSpPr txBox="1"/>
          <p:nvPr/>
        </p:nvSpPr>
        <p:spPr>
          <a:xfrm>
            <a:off x="3949697" y="1450008"/>
            <a:ext cx="3082927" cy="553998"/>
          </a:xfrm>
          <a:prstGeom prst="rect">
            <a:avLst/>
          </a:prstGeom>
          <a:noFill/>
          <a:ln>
            <a:noFill/>
          </a:ln>
        </p:spPr>
        <p:txBody>
          <a:bodyPr wrap="square" rtlCol="0">
            <a:spAutoFit/>
          </a:bodyPr>
          <a:lstStyle/>
          <a:p>
            <a:r>
              <a:rPr lang="en-US" sz="3000" b="1">
                <a:latin typeface="iCiel Cadena" panose="02000503000000020004" pitchFamily="50" charset="0"/>
              </a:rPr>
              <a:t>1 Chạy ứng dụng</a:t>
            </a:r>
          </a:p>
        </p:txBody>
      </p:sp>
      <p:sp>
        <p:nvSpPr>
          <p:cNvPr id="17" name="Lưu Đồ: Thay đổi Tiến Trình 16">
            <a:extLst>
              <a:ext uri="{FF2B5EF4-FFF2-40B4-BE49-F238E27FC236}">
                <a16:creationId xmlns:a16="http://schemas.microsoft.com/office/drawing/2014/main" id="{E0F524C4-3562-4998-80EC-D2F752F5008B}"/>
              </a:ext>
            </a:extLst>
          </p:cNvPr>
          <p:cNvSpPr/>
          <p:nvPr/>
        </p:nvSpPr>
        <p:spPr>
          <a:xfrm>
            <a:off x="5153576" y="4400269"/>
            <a:ext cx="4165602"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19" name="Lưu Đồ: Thay đổi Tiến Trình 18">
            <a:extLst>
              <a:ext uri="{FF2B5EF4-FFF2-40B4-BE49-F238E27FC236}">
                <a16:creationId xmlns:a16="http://schemas.microsoft.com/office/drawing/2014/main" id="{76502258-BE5C-4BA5-B9A4-8CD1F0B8DCEF}"/>
              </a:ext>
            </a:extLst>
          </p:cNvPr>
          <p:cNvSpPr/>
          <p:nvPr/>
        </p:nvSpPr>
        <p:spPr>
          <a:xfrm>
            <a:off x="7236377" y="1269435"/>
            <a:ext cx="2969584"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20" name="Hộp Văn bản 19">
            <a:extLst>
              <a:ext uri="{FF2B5EF4-FFF2-40B4-BE49-F238E27FC236}">
                <a16:creationId xmlns:a16="http://schemas.microsoft.com/office/drawing/2014/main" id="{E8E287D6-2EBF-48D9-BD36-7AB3C6BC5C0D}"/>
              </a:ext>
            </a:extLst>
          </p:cNvPr>
          <p:cNvSpPr txBox="1"/>
          <p:nvPr/>
        </p:nvSpPr>
        <p:spPr>
          <a:xfrm>
            <a:off x="7357027" y="1450008"/>
            <a:ext cx="2603498" cy="553998"/>
          </a:xfrm>
          <a:prstGeom prst="rect">
            <a:avLst/>
          </a:prstGeom>
          <a:noFill/>
          <a:ln>
            <a:noFill/>
          </a:ln>
        </p:spPr>
        <p:txBody>
          <a:bodyPr wrap="square" rtlCol="0">
            <a:spAutoFit/>
          </a:bodyPr>
          <a:lstStyle/>
          <a:p>
            <a:r>
              <a:rPr lang="en-US" sz="3000" b="1">
                <a:latin typeface="iCiel Cadena" panose="02000503000000020004" pitchFamily="50" charset="0"/>
              </a:rPr>
              <a:t>3 Chơi trò chơi</a:t>
            </a:r>
          </a:p>
        </p:txBody>
      </p:sp>
      <p:sp>
        <p:nvSpPr>
          <p:cNvPr id="21" name="Lưu Đồ: Thay đổi Tiến Trình 20">
            <a:extLst>
              <a:ext uri="{FF2B5EF4-FFF2-40B4-BE49-F238E27FC236}">
                <a16:creationId xmlns:a16="http://schemas.microsoft.com/office/drawing/2014/main" id="{5E940349-13CE-4820-A147-007F15F4B8BD}"/>
              </a:ext>
            </a:extLst>
          </p:cNvPr>
          <p:cNvSpPr/>
          <p:nvPr/>
        </p:nvSpPr>
        <p:spPr>
          <a:xfrm>
            <a:off x="7236377" y="3025166"/>
            <a:ext cx="3559466"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22" name="Hộp Văn bản 21">
            <a:extLst>
              <a:ext uri="{FF2B5EF4-FFF2-40B4-BE49-F238E27FC236}">
                <a16:creationId xmlns:a16="http://schemas.microsoft.com/office/drawing/2014/main" id="{25D1438E-DF4C-4076-BC2A-E43B452C989F}"/>
              </a:ext>
            </a:extLst>
          </p:cNvPr>
          <p:cNvSpPr txBox="1"/>
          <p:nvPr/>
        </p:nvSpPr>
        <p:spPr>
          <a:xfrm>
            <a:off x="7357027" y="3205739"/>
            <a:ext cx="3438816" cy="553998"/>
          </a:xfrm>
          <a:prstGeom prst="rect">
            <a:avLst/>
          </a:prstGeom>
          <a:noFill/>
          <a:ln>
            <a:noFill/>
          </a:ln>
        </p:spPr>
        <p:txBody>
          <a:bodyPr wrap="square" rtlCol="0">
            <a:spAutoFit/>
          </a:bodyPr>
          <a:lstStyle/>
          <a:p>
            <a:r>
              <a:rPr lang="en-US" sz="3000" b="1">
                <a:latin typeface="iCiel Cadena" panose="02000503000000020004" pitchFamily="50" charset="0"/>
              </a:rPr>
              <a:t>4 Kết thúc trò chơi</a:t>
            </a:r>
          </a:p>
        </p:txBody>
      </p:sp>
      <p:sp>
        <p:nvSpPr>
          <p:cNvPr id="11" name="Lưu Đồ: Thay đổi Tiến Trình 10">
            <a:extLst>
              <a:ext uri="{FF2B5EF4-FFF2-40B4-BE49-F238E27FC236}">
                <a16:creationId xmlns:a16="http://schemas.microsoft.com/office/drawing/2014/main" id="{866F87EE-F782-4BD6-9D35-4DD1D3FB5057}"/>
              </a:ext>
            </a:extLst>
          </p:cNvPr>
          <p:cNvSpPr/>
          <p:nvPr/>
        </p:nvSpPr>
        <p:spPr>
          <a:xfrm>
            <a:off x="3536947" y="3063638"/>
            <a:ext cx="3238501"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18" name="Hộp Văn bản 17">
            <a:extLst>
              <a:ext uri="{FF2B5EF4-FFF2-40B4-BE49-F238E27FC236}">
                <a16:creationId xmlns:a16="http://schemas.microsoft.com/office/drawing/2014/main" id="{C2134854-7D2A-42C2-B8A3-8A476899626E}"/>
              </a:ext>
            </a:extLst>
          </p:cNvPr>
          <p:cNvSpPr txBox="1"/>
          <p:nvPr/>
        </p:nvSpPr>
        <p:spPr>
          <a:xfrm>
            <a:off x="3536947" y="3205739"/>
            <a:ext cx="3238501" cy="553998"/>
          </a:xfrm>
          <a:prstGeom prst="rect">
            <a:avLst/>
          </a:prstGeom>
          <a:noFill/>
          <a:ln>
            <a:noFill/>
          </a:ln>
        </p:spPr>
        <p:txBody>
          <a:bodyPr wrap="square" rtlCol="0">
            <a:spAutoFit/>
          </a:bodyPr>
          <a:lstStyle/>
          <a:p>
            <a:r>
              <a:rPr lang="en-US" sz="3000" b="1">
                <a:latin typeface="iCiel Cadena" panose="02000503000000020004" pitchFamily="50" charset="0"/>
              </a:rPr>
              <a:t>2 Giao diện MENU</a:t>
            </a:r>
          </a:p>
        </p:txBody>
      </p:sp>
      <p:sp>
        <p:nvSpPr>
          <p:cNvPr id="12" name="Hộp Văn bản 11">
            <a:extLst>
              <a:ext uri="{FF2B5EF4-FFF2-40B4-BE49-F238E27FC236}">
                <a16:creationId xmlns:a16="http://schemas.microsoft.com/office/drawing/2014/main" id="{B44B9AF1-06AE-4071-BFCA-DFDDBE945E05}"/>
              </a:ext>
            </a:extLst>
          </p:cNvPr>
          <p:cNvSpPr txBox="1"/>
          <p:nvPr/>
        </p:nvSpPr>
        <p:spPr>
          <a:xfrm>
            <a:off x="5488538" y="4542370"/>
            <a:ext cx="3775077" cy="553998"/>
          </a:xfrm>
          <a:prstGeom prst="rect">
            <a:avLst/>
          </a:prstGeom>
          <a:noFill/>
          <a:ln>
            <a:noFill/>
          </a:ln>
        </p:spPr>
        <p:txBody>
          <a:bodyPr wrap="square" rtlCol="0">
            <a:spAutoFit/>
          </a:bodyPr>
          <a:lstStyle/>
          <a:p>
            <a:r>
              <a:rPr lang="en-US" sz="3000" b="1">
                <a:latin typeface="iCiel Cadena" panose="02000503000000020004" pitchFamily="50" charset="0"/>
              </a:rPr>
              <a:t>5 Quay lại MENU</a:t>
            </a:r>
          </a:p>
        </p:txBody>
      </p:sp>
    </p:spTree>
    <p:extLst>
      <p:ext uri="{BB962C8B-B14F-4D97-AF65-F5344CB8AC3E}">
        <p14:creationId xmlns:p14="http://schemas.microsoft.com/office/powerpoint/2010/main" val="3557832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ưu Đồ: Thay đổi Tiến Trình 3">
            <a:extLst>
              <a:ext uri="{FF2B5EF4-FFF2-40B4-BE49-F238E27FC236}">
                <a16:creationId xmlns:a16="http://schemas.microsoft.com/office/drawing/2014/main" id="{FF7C04B6-7716-4CBC-836D-826677CE5CF8}"/>
              </a:ext>
            </a:extLst>
          </p:cNvPr>
          <p:cNvSpPr/>
          <p:nvPr/>
        </p:nvSpPr>
        <p:spPr>
          <a:xfrm>
            <a:off x="387348" y="435486"/>
            <a:ext cx="3994152"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5" name="Hộp Văn bản 4">
            <a:extLst>
              <a:ext uri="{FF2B5EF4-FFF2-40B4-BE49-F238E27FC236}">
                <a16:creationId xmlns:a16="http://schemas.microsoft.com/office/drawing/2014/main" id="{BA0C59A1-445C-4226-9D4B-E8B4F83B4C08}"/>
              </a:ext>
            </a:extLst>
          </p:cNvPr>
          <p:cNvSpPr txBox="1"/>
          <p:nvPr/>
        </p:nvSpPr>
        <p:spPr>
          <a:xfrm>
            <a:off x="520244" y="471350"/>
            <a:ext cx="4242256" cy="1184940"/>
          </a:xfrm>
          <a:prstGeom prst="rect">
            <a:avLst/>
          </a:prstGeom>
          <a:noFill/>
          <a:ln>
            <a:noFill/>
          </a:ln>
        </p:spPr>
        <p:txBody>
          <a:bodyPr wrap="square" rtlCol="0">
            <a:spAutoFit/>
          </a:bodyPr>
          <a:lstStyle/>
          <a:p>
            <a:r>
              <a:rPr lang="en-US" sz="3600" b="1">
                <a:latin typeface="iCiel Cadena" panose="02000503000000020004" pitchFamily="50" charset="0"/>
              </a:rPr>
              <a:t>2 Giao diện MENU</a:t>
            </a:r>
          </a:p>
          <a:p>
            <a:endParaRPr lang="en-US" sz="3500" b="1">
              <a:latin typeface="iCiel Cadena" panose="02000503000000020004" pitchFamily="50" charset="0"/>
            </a:endParaRPr>
          </a:p>
        </p:txBody>
      </p:sp>
      <p:sp>
        <p:nvSpPr>
          <p:cNvPr id="6" name="Lưu Đồ: Thay đổi Tiến Trình 5">
            <a:extLst>
              <a:ext uri="{FF2B5EF4-FFF2-40B4-BE49-F238E27FC236}">
                <a16:creationId xmlns:a16="http://schemas.microsoft.com/office/drawing/2014/main" id="{A5B2863E-673D-49F7-A1D9-1F03A75446D4}"/>
              </a:ext>
            </a:extLst>
          </p:cNvPr>
          <p:cNvSpPr/>
          <p:nvPr/>
        </p:nvSpPr>
        <p:spPr>
          <a:xfrm>
            <a:off x="266699" y="1371601"/>
            <a:ext cx="11379201" cy="4709886"/>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13" name="Rectangle 8">
            <a:extLst>
              <a:ext uri="{FF2B5EF4-FFF2-40B4-BE49-F238E27FC236}">
                <a16:creationId xmlns:a16="http://schemas.microsoft.com/office/drawing/2014/main" id="{D27B18C0-2CE7-4230-B5A1-22448A744056}"/>
              </a:ext>
            </a:extLst>
          </p:cNvPr>
          <p:cNvSpPr>
            <a:spLocks noChangeArrowheads="1"/>
          </p:cNvSpPr>
          <p:nvPr/>
        </p:nvSpPr>
        <p:spPr bwMode="auto">
          <a:xfrm>
            <a:off x="984476" y="1321294"/>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a:ln>
                <a:noFill/>
              </a:ln>
              <a:solidFill>
                <a:schemeClr val="tx1"/>
              </a:solidFill>
              <a:effectLst/>
              <a:latin typeface="iCiel Cadena" panose="02000503000000020004" pitchFamily="50"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a:ln>
                <a:noFill/>
              </a:ln>
              <a:solidFill>
                <a:schemeClr val="tx1"/>
              </a:solidFill>
              <a:effectLst/>
              <a:latin typeface="iCiel Cadena" panose="02000503000000020004" pitchFamily="50" charset="0"/>
            </a:endParaRPr>
          </a:p>
        </p:txBody>
      </p:sp>
      <p:sp>
        <p:nvSpPr>
          <p:cNvPr id="18" name="Hộp Văn bản 17">
            <a:extLst>
              <a:ext uri="{FF2B5EF4-FFF2-40B4-BE49-F238E27FC236}">
                <a16:creationId xmlns:a16="http://schemas.microsoft.com/office/drawing/2014/main" id="{8064E122-A3A3-4B08-A967-ACC58C84AEE7}"/>
              </a:ext>
            </a:extLst>
          </p:cNvPr>
          <p:cNvSpPr txBox="1"/>
          <p:nvPr/>
        </p:nvSpPr>
        <p:spPr>
          <a:xfrm>
            <a:off x="520244" y="1790852"/>
            <a:ext cx="5690056" cy="4257704"/>
          </a:xfrm>
          <a:prstGeom prst="rect">
            <a:avLst/>
          </a:prstGeom>
          <a:noFill/>
          <a:ln>
            <a:noFill/>
          </a:ln>
        </p:spPr>
        <p:txBody>
          <a:bodyPr wrap="square" rtlCol="0">
            <a:spAutoFit/>
          </a:bodyPr>
          <a:lstStyle/>
          <a:p>
            <a:pPr marL="285750" indent="-285750">
              <a:buFontTx/>
              <a:buChar char="-"/>
            </a:pPr>
            <a:r>
              <a:rPr lang="vi-VN" sz="3000" b="1">
                <a:effectLst/>
                <a:latin typeface="iCiel Cadena" panose="02000503000000020004" pitchFamily="50" charset="0"/>
                <a:ea typeface="Arial" panose="020B0604020202020204" pitchFamily="34" charset="0"/>
                <a:cs typeface="Times New Roman" panose="02020603050405020304" pitchFamily="18" charset="0"/>
              </a:rPr>
              <a:t>Khi chạy ứng dụng, bạn sẽ thấy cửa sổ </a:t>
            </a:r>
            <a:r>
              <a:rPr lang="en-US" sz="3000" b="1">
                <a:latin typeface="iCiel Cadena" panose="02000503000000020004" pitchFamily="50" charset="0"/>
                <a:ea typeface="Arial" panose="020B0604020202020204" pitchFamily="34" charset="0"/>
                <a:cs typeface="Times New Roman" panose="02020603050405020304" pitchFamily="18" charset="0"/>
              </a:rPr>
              <a:t>đầu tiên, khi nhấn nút “START”, bạn sẽ được chuyển đến giao diện chọn độ khó của game</a:t>
            </a:r>
            <a:r>
              <a:rPr lang="vi-VN" sz="3000" b="1">
                <a:effectLst/>
                <a:latin typeface="iCiel Cadena" panose="02000503000000020004" pitchFamily="50" charset="0"/>
                <a:ea typeface="Arial" panose="020B0604020202020204" pitchFamily="34" charset="0"/>
                <a:cs typeface="Times New Roman" panose="02020603050405020304" pitchFamily="18" charset="0"/>
              </a:rPr>
              <a:t>.</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pPr marL="285750" indent="-285750">
              <a:buFontTx/>
              <a:buChar char="-"/>
            </a:pPr>
            <a:r>
              <a:rPr kumimoji="0" lang="vi-VN" altLang="en-US" sz="3000" b="1" i="0" u="none" strike="noStrike" cap="none" normalizeH="0" baseline="0">
                <a:ln>
                  <a:noFill/>
                </a:ln>
                <a:solidFill>
                  <a:schemeClr val="tx1"/>
                </a:solidFill>
                <a:effectLst/>
                <a:latin typeface="iCiel Cadena" panose="02000503000000020004" pitchFamily="50" charset="0"/>
                <a:ea typeface="Arial" panose="020B0604020202020204" pitchFamily="34" charset="0"/>
                <a:cs typeface="Times New Roman" panose="02020603050405020304" pitchFamily="18" charset="0"/>
              </a:rPr>
              <a:t>Nhấn vào các nút “</a:t>
            </a:r>
            <a:r>
              <a:rPr lang="en-US" altLang="en-US" sz="3000" b="1">
                <a:latin typeface="iCiel Cadena" panose="02000503000000020004" pitchFamily="50" charset="0"/>
                <a:ea typeface="Arial" panose="020B0604020202020204" pitchFamily="34" charset="0"/>
                <a:cs typeface="Times New Roman" panose="02020603050405020304" pitchFamily="18" charset="0"/>
              </a:rPr>
              <a:t>EASY</a:t>
            </a:r>
            <a:r>
              <a:rPr kumimoji="0" lang="vi-VN" altLang="en-US" sz="3000" b="1" i="0" u="none" strike="noStrike" cap="none" normalizeH="0" baseline="0">
                <a:ln>
                  <a:noFill/>
                </a:ln>
                <a:solidFill>
                  <a:schemeClr val="tx1"/>
                </a:solidFill>
                <a:effectLst/>
                <a:latin typeface="iCiel Cadena" panose="02000503000000020004" pitchFamily="50" charset="0"/>
                <a:ea typeface="Arial" panose="020B0604020202020204" pitchFamily="34" charset="0"/>
                <a:cs typeface="Times New Roman" panose="02020603050405020304" pitchFamily="18" charset="0"/>
              </a:rPr>
              <a:t>“</a:t>
            </a:r>
            <a:r>
              <a:rPr kumimoji="0" lang="en-US" altLang="en-US" sz="3000" b="1" i="0" u="none" strike="noStrike" cap="none" normalizeH="0" baseline="0">
                <a:ln>
                  <a:noFill/>
                </a:ln>
                <a:solidFill>
                  <a:schemeClr val="tx1"/>
                </a:solidFill>
                <a:effectLst/>
                <a:latin typeface="iCiel Cadena" panose="02000503000000020004" pitchFamily="50" charset="0"/>
                <a:ea typeface="Arial" panose="020B0604020202020204" pitchFamily="34" charset="0"/>
                <a:cs typeface="Times New Roman" panose="02020603050405020304" pitchFamily="18" charset="0"/>
              </a:rPr>
              <a:t> </a:t>
            </a:r>
            <a:r>
              <a:rPr kumimoji="0" lang="vi-VN" altLang="en-US" sz="3000" b="1" i="0" u="none" strike="noStrike" cap="none" normalizeH="0" baseline="0">
                <a:ln>
                  <a:noFill/>
                </a:ln>
                <a:solidFill>
                  <a:schemeClr val="tx1"/>
                </a:solidFill>
                <a:effectLst/>
                <a:latin typeface="iCiel Cadena" panose="02000503000000020004" pitchFamily="50" charset="0"/>
                <a:ea typeface="Arial" panose="020B0604020202020204" pitchFamily="34" charset="0"/>
                <a:cs typeface="Times New Roman" panose="02020603050405020304" pitchFamily="18" charset="0"/>
              </a:rPr>
              <a:t>hoặc “</a:t>
            </a:r>
            <a:r>
              <a:rPr kumimoji="0" lang="en-US" altLang="en-US" sz="3000" b="1" i="0" u="none" strike="noStrike" cap="none" normalizeH="0" baseline="0">
                <a:ln>
                  <a:noFill/>
                </a:ln>
                <a:solidFill>
                  <a:schemeClr val="tx1"/>
                </a:solidFill>
                <a:effectLst/>
                <a:latin typeface="iCiel Cadena" panose="02000503000000020004" pitchFamily="50" charset="0"/>
                <a:ea typeface="Arial" panose="020B0604020202020204" pitchFamily="34" charset="0"/>
                <a:cs typeface="Times New Roman" panose="02020603050405020304" pitchFamily="18" charset="0"/>
              </a:rPr>
              <a:t>HARD</a:t>
            </a:r>
            <a:r>
              <a:rPr kumimoji="0" lang="vi-VN" altLang="en-US" sz="3000" b="1" i="0" u="none" strike="noStrike" cap="none" normalizeH="0" baseline="0">
                <a:ln>
                  <a:noFill/>
                </a:ln>
                <a:solidFill>
                  <a:schemeClr val="tx1"/>
                </a:solidFill>
                <a:effectLst/>
                <a:latin typeface="iCiel Cadena" panose="02000503000000020004" pitchFamily="50" charset="0"/>
                <a:ea typeface="Arial" panose="020B0604020202020204" pitchFamily="34" charset="0"/>
                <a:cs typeface="Times New Roman" panose="02020603050405020304" pitchFamily="18" charset="0"/>
              </a:rPr>
              <a:t>" để chọn kích thước bảng tương ứng</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endParaRPr lang="en-US" sz="3000" b="1">
              <a:latin typeface="iCiel Cadena" panose="02000503000000020004" pitchFamily="50" charset="0"/>
            </a:endParaRPr>
          </a:p>
        </p:txBody>
      </p:sp>
      <p:pic>
        <p:nvPicPr>
          <p:cNvPr id="3" name="Picture 2">
            <a:extLst>
              <a:ext uri="{FF2B5EF4-FFF2-40B4-BE49-F238E27FC236}">
                <a16:creationId xmlns:a16="http://schemas.microsoft.com/office/drawing/2014/main" id="{B13C4A39-CB01-4038-BFD6-E7C71FD16B3B}"/>
              </a:ext>
            </a:extLst>
          </p:cNvPr>
          <p:cNvPicPr>
            <a:picLocks noChangeAspect="1"/>
          </p:cNvPicPr>
          <p:nvPr/>
        </p:nvPicPr>
        <p:blipFill>
          <a:blip r:embed="rId2"/>
          <a:stretch>
            <a:fillRect/>
          </a:stretch>
        </p:blipFill>
        <p:spPr>
          <a:xfrm>
            <a:off x="7429502" y="1460693"/>
            <a:ext cx="2524068" cy="4531702"/>
          </a:xfrm>
          <a:prstGeom prst="rect">
            <a:avLst/>
          </a:prstGeom>
        </p:spPr>
      </p:pic>
    </p:spTree>
    <p:extLst>
      <p:ext uri="{BB962C8B-B14F-4D97-AF65-F5344CB8AC3E}">
        <p14:creationId xmlns:p14="http://schemas.microsoft.com/office/powerpoint/2010/main" val="4034012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ộp Văn bản 5">
            <a:extLst>
              <a:ext uri="{FF2B5EF4-FFF2-40B4-BE49-F238E27FC236}">
                <a16:creationId xmlns:a16="http://schemas.microsoft.com/office/drawing/2014/main" id="{4044CD4D-CA2A-42D8-828A-D569EC20FB96}"/>
              </a:ext>
            </a:extLst>
          </p:cNvPr>
          <p:cNvSpPr txBox="1"/>
          <p:nvPr/>
        </p:nvSpPr>
        <p:spPr>
          <a:xfrm>
            <a:off x="0" y="2794913"/>
            <a:ext cx="2882900" cy="163121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5000" b="1">
                <a:latin typeface="iCiel Cadena" panose="02000503000000020004" pitchFamily="50" charset="0"/>
              </a:rPr>
              <a:t>III Cách Sử Dụng</a:t>
            </a:r>
          </a:p>
        </p:txBody>
      </p:sp>
      <p:sp>
        <p:nvSpPr>
          <p:cNvPr id="15" name="Lưu Đồ: Thay đổi Tiến Trình 14">
            <a:extLst>
              <a:ext uri="{FF2B5EF4-FFF2-40B4-BE49-F238E27FC236}">
                <a16:creationId xmlns:a16="http://schemas.microsoft.com/office/drawing/2014/main" id="{EC026C52-C091-49D7-AA96-D743F8AC909D}"/>
              </a:ext>
            </a:extLst>
          </p:cNvPr>
          <p:cNvSpPr/>
          <p:nvPr/>
        </p:nvSpPr>
        <p:spPr>
          <a:xfrm>
            <a:off x="3829048" y="1269435"/>
            <a:ext cx="3082926"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16" name="Hộp Văn bản 15">
            <a:extLst>
              <a:ext uri="{FF2B5EF4-FFF2-40B4-BE49-F238E27FC236}">
                <a16:creationId xmlns:a16="http://schemas.microsoft.com/office/drawing/2014/main" id="{ABA22DAE-EA11-4242-A37A-6277EDEECBB9}"/>
              </a:ext>
            </a:extLst>
          </p:cNvPr>
          <p:cNvSpPr txBox="1"/>
          <p:nvPr/>
        </p:nvSpPr>
        <p:spPr>
          <a:xfrm>
            <a:off x="3949697" y="1450008"/>
            <a:ext cx="3082927" cy="553998"/>
          </a:xfrm>
          <a:prstGeom prst="rect">
            <a:avLst/>
          </a:prstGeom>
          <a:noFill/>
          <a:ln>
            <a:noFill/>
          </a:ln>
        </p:spPr>
        <p:txBody>
          <a:bodyPr wrap="square" rtlCol="0">
            <a:spAutoFit/>
          </a:bodyPr>
          <a:lstStyle/>
          <a:p>
            <a:r>
              <a:rPr lang="en-US" sz="3000" b="1">
                <a:latin typeface="iCiel Cadena" panose="02000503000000020004" pitchFamily="50" charset="0"/>
              </a:rPr>
              <a:t>1 Chạy ứng dụng</a:t>
            </a:r>
          </a:p>
        </p:txBody>
      </p:sp>
      <p:sp>
        <p:nvSpPr>
          <p:cNvPr id="17" name="Lưu Đồ: Thay đổi Tiến Trình 16">
            <a:extLst>
              <a:ext uri="{FF2B5EF4-FFF2-40B4-BE49-F238E27FC236}">
                <a16:creationId xmlns:a16="http://schemas.microsoft.com/office/drawing/2014/main" id="{E0F524C4-3562-4998-80EC-D2F752F5008B}"/>
              </a:ext>
            </a:extLst>
          </p:cNvPr>
          <p:cNvSpPr/>
          <p:nvPr/>
        </p:nvSpPr>
        <p:spPr>
          <a:xfrm>
            <a:off x="5153576" y="4400269"/>
            <a:ext cx="4165602"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19" name="Lưu Đồ: Thay đổi Tiến Trình 18">
            <a:extLst>
              <a:ext uri="{FF2B5EF4-FFF2-40B4-BE49-F238E27FC236}">
                <a16:creationId xmlns:a16="http://schemas.microsoft.com/office/drawing/2014/main" id="{76502258-BE5C-4BA5-B9A4-8CD1F0B8DCEF}"/>
              </a:ext>
            </a:extLst>
          </p:cNvPr>
          <p:cNvSpPr/>
          <p:nvPr/>
        </p:nvSpPr>
        <p:spPr>
          <a:xfrm>
            <a:off x="7236377" y="1269435"/>
            <a:ext cx="2969584"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20" name="Hộp Văn bản 19">
            <a:extLst>
              <a:ext uri="{FF2B5EF4-FFF2-40B4-BE49-F238E27FC236}">
                <a16:creationId xmlns:a16="http://schemas.microsoft.com/office/drawing/2014/main" id="{E8E287D6-2EBF-48D9-BD36-7AB3C6BC5C0D}"/>
              </a:ext>
            </a:extLst>
          </p:cNvPr>
          <p:cNvSpPr txBox="1"/>
          <p:nvPr/>
        </p:nvSpPr>
        <p:spPr>
          <a:xfrm>
            <a:off x="7357027" y="1450008"/>
            <a:ext cx="2603498" cy="553998"/>
          </a:xfrm>
          <a:prstGeom prst="rect">
            <a:avLst/>
          </a:prstGeom>
          <a:noFill/>
          <a:ln>
            <a:noFill/>
          </a:ln>
        </p:spPr>
        <p:txBody>
          <a:bodyPr wrap="square" rtlCol="0">
            <a:spAutoFit/>
          </a:bodyPr>
          <a:lstStyle/>
          <a:p>
            <a:r>
              <a:rPr lang="en-US" sz="3000" b="1">
                <a:latin typeface="iCiel Cadena" panose="02000503000000020004" pitchFamily="50" charset="0"/>
              </a:rPr>
              <a:t>3 Chơi trò chơi</a:t>
            </a:r>
          </a:p>
        </p:txBody>
      </p:sp>
      <p:sp>
        <p:nvSpPr>
          <p:cNvPr id="21" name="Lưu Đồ: Thay đổi Tiến Trình 20">
            <a:extLst>
              <a:ext uri="{FF2B5EF4-FFF2-40B4-BE49-F238E27FC236}">
                <a16:creationId xmlns:a16="http://schemas.microsoft.com/office/drawing/2014/main" id="{5E940349-13CE-4820-A147-007F15F4B8BD}"/>
              </a:ext>
            </a:extLst>
          </p:cNvPr>
          <p:cNvSpPr/>
          <p:nvPr/>
        </p:nvSpPr>
        <p:spPr>
          <a:xfrm>
            <a:off x="7236377" y="3025166"/>
            <a:ext cx="3559466"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22" name="Hộp Văn bản 21">
            <a:extLst>
              <a:ext uri="{FF2B5EF4-FFF2-40B4-BE49-F238E27FC236}">
                <a16:creationId xmlns:a16="http://schemas.microsoft.com/office/drawing/2014/main" id="{25D1438E-DF4C-4076-BC2A-E43B452C989F}"/>
              </a:ext>
            </a:extLst>
          </p:cNvPr>
          <p:cNvSpPr txBox="1"/>
          <p:nvPr/>
        </p:nvSpPr>
        <p:spPr>
          <a:xfrm>
            <a:off x="7357027" y="3205739"/>
            <a:ext cx="3438816" cy="553998"/>
          </a:xfrm>
          <a:prstGeom prst="rect">
            <a:avLst/>
          </a:prstGeom>
          <a:noFill/>
          <a:ln>
            <a:noFill/>
          </a:ln>
        </p:spPr>
        <p:txBody>
          <a:bodyPr wrap="square" rtlCol="0">
            <a:spAutoFit/>
          </a:bodyPr>
          <a:lstStyle/>
          <a:p>
            <a:r>
              <a:rPr lang="en-US" sz="3000" b="1">
                <a:latin typeface="iCiel Cadena" panose="02000503000000020004" pitchFamily="50" charset="0"/>
              </a:rPr>
              <a:t>4 Kết thúc trò chơi</a:t>
            </a:r>
          </a:p>
        </p:txBody>
      </p:sp>
      <p:sp>
        <p:nvSpPr>
          <p:cNvPr id="11" name="Lưu Đồ: Thay đổi Tiến Trình 10">
            <a:extLst>
              <a:ext uri="{FF2B5EF4-FFF2-40B4-BE49-F238E27FC236}">
                <a16:creationId xmlns:a16="http://schemas.microsoft.com/office/drawing/2014/main" id="{866F87EE-F782-4BD6-9D35-4DD1D3FB5057}"/>
              </a:ext>
            </a:extLst>
          </p:cNvPr>
          <p:cNvSpPr/>
          <p:nvPr/>
        </p:nvSpPr>
        <p:spPr>
          <a:xfrm>
            <a:off x="3536947" y="3063638"/>
            <a:ext cx="3238501"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18" name="Hộp Văn bản 17">
            <a:extLst>
              <a:ext uri="{FF2B5EF4-FFF2-40B4-BE49-F238E27FC236}">
                <a16:creationId xmlns:a16="http://schemas.microsoft.com/office/drawing/2014/main" id="{C2134854-7D2A-42C2-B8A3-8A476899626E}"/>
              </a:ext>
            </a:extLst>
          </p:cNvPr>
          <p:cNvSpPr txBox="1"/>
          <p:nvPr/>
        </p:nvSpPr>
        <p:spPr>
          <a:xfrm>
            <a:off x="3536947" y="3205739"/>
            <a:ext cx="3238501" cy="553998"/>
          </a:xfrm>
          <a:prstGeom prst="rect">
            <a:avLst/>
          </a:prstGeom>
          <a:noFill/>
          <a:ln>
            <a:noFill/>
          </a:ln>
        </p:spPr>
        <p:txBody>
          <a:bodyPr wrap="square" rtlCol="0">
            <a:spAutoFit/>
          </a:bodyPr>
          <a:lstStyle/>
          <a:p>
            <a:r>
              <a:rPr lang="en-US" sz="3000" b="1">
                <a:latin typeface="iCiel Cadena" panose="02000503000000020004" pitchFamily="50" charset="0"/>
              </a:rPr>
              <a:t>2 Giao diện MENU</a:t>
            </a:r>
          </a:p>
        </p:txBody>
      </p:sp>
      <p:sp>
        <p:nvSpPr>
          <p:cNvPr id="12" name="Hộp Văn bản 11">
            <a:extLst>
              <a:ext uri="{FF2B5EF4-FFF2-40B4-BE49-F238E27FC236}">
                <a16:creationId xmlns:a16="http://schemas.microsoft.com/office/drawing/2014/main" id="{B44B9AF1-06AE-4071-BFCA-DFDDBE945E05}"/>
              </a:ext>
            </a:extLst>
          </p:cNvPr>
          <p:cNvSpPr txBox="1"/>
          <p:nvPr/>
        </p:nvSpPr>
        <p:spPr>
          <a:xfrm>
            <a:off x="5488538" y="4542370"/>
            <a:ext cx="3775077" cy="553998"/>
          </a:xfrm>
          <a:prstGeom prst="rect">
            <a:avLst/>
          </a:prstGeom>
          <a:noFill/>
          <a:ln>
            <a:noFill/>
          </a:ln>
        </p:spPr>
        <p:txBody>
          <a:bodyPr wrap="square" rtlCol="0">
            <a:spAutoFit/>
          </a:bodyPr>
          <a:lstStyle/>
          <a:p>
            <a:r>
              <a:rPr lang="en-US" sz="3000" b="1">
                <a:latin typeface="iCiel Cadena" panose="02000503000000020004" pitchFamily="50" charset="0"/>
              </a:rPr>
              <a:t>5 Quay lại MENU</a:t>
            </a:r>
          </a:p>
        </p:txBody>
      </p:sp>
    </p:spTree>
    <p:extLst>
      <p:ext uri="{BB962C8B-B14F-4D97-AF65-F5344CB8AC3E}">
        <p14:creationId xmlns:p14="http://schemas.microsoft.com/office/powerpoint/2010/main" val="1465275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ưu Đồ: Thay đổi Tiến Trình 3">
            <a:extLst>
              <a:ext uri="{FF2B5EF4-FFF2-40B4-BE49-F238E27FC236}">
                <a16:creationId xmlns:a16="http://schemas.microsoft.com/office/drawing/2014/main" id="{FF7C04B6-7716-4CBC-836D-826677CE5CF8}"/>
              </a:ext>
            </a:extLst>
          </p:cNvPr>
          <p:cNvSpPr/>
          <p:nvPr/>
        </p:nvSpPr>
        <p:spPr>
          <a:xfrm>
            <a:off x="387348" y="435486"/>
            <a:ext cx="3396087"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5" name="Hộp Văn bản 4">
            <a:extLst>
              <a:ext uri="{FF2B5EF4-FFF2-40B4-BE49-F238E27FC236}">
                <a16:creationId xmlns:a16="http://schemas.microsoft.com/office/drawing/2014/main" id="{BA0C59A1-445C-4226-9D4B-E8B4F83B4C08}"/>
              </a:ext>
            </a:extLst>
          </p:cNvPr>
          <p:cNvSpPr txBox="1"/>
          <p:nvPr/>
        </p:nvSpPr>
        <p:spPr>
          <a:xfrm>
            <a:off x="520244" y="471350"/>
            <a:ext cx="3464527" cy="1184940"/>
          </a:xfrm>
          <a:prstGeom prst="rect">
            <a:avLst/>
          </a:prstGeom>
          <a:noFill/>
          <a:ln>
            <a:noFill/>
          </a:ln>
        </p:spPr>
        <p:txBody>
          <a:bodyPr wrap="square" rtlCol="0">
            <a:spAutoFit/>
          </a:bodyPr>
          <a:lstStyle/>
          <a:p>
            <a:r>
              <a:rPr lang="en-US" sz="3600" b="1">
                <a:latin typeface="iCiel Cadena" panose="02000503000000020004" pitchFamily="50" charset="0"/>
              </a:rPr>
              <a:t>3 Chơi trò chơi</a:t>
            </a:r>
          </a:p>
          <a:p>
            <a:endParaRPr lang="en-US" sz="3500" b="1">
              <a:latin typeface="iCiel Cadena" panose="02000503000000020004" pitchFamily="50" charset="0"/>
            </a:endParaRPr>
          </a:p>
        </p:txBody>
      </p:sp>
      <p:sp>
        <p:nvSpPr>
          <p:cNvPr id="6" name="Lưu Đồ: Thay đổi Tiến Trình 5">
            <a:extLst>
              <a:ext uri="{FF2B5EF4-FFF2-40B4-BE49-F238E27FC236}">
                <a16:creationId xmlns:a16="http://schemas.microsoft.com/office/drawing/2014/main" id="{A5B2863E-673D-49F7-A1D9-1F03A75446D4}"/>
              </a:ext>
            </a:extLst>
          </p:cNvPr>
          <p:cNvSpPr/>
          <p:nvPr/>
        </p:nvSpPr>
        <p:spPr>
          <a:xfrm>
            <a:off x="266699" y="1371601"/>
            <a:ext cx="11562444" cy="5050914"/>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13" name="Rectangle 8">
            <a:extLst>
              <a:ext uri="{FF2B5EF4-FFF2-40B4-BE49-F238E27FC236}">
                <a16:creationId xmlns:a16="http://schemas.microsoft.com/office/drawing/2014/main" id="{D27B18C0-2CE7-4230-B5A1-22448A744056}"/>
              </a:ext>
            </a:extLst>
          </p:cNvPr>
          <p:cNvSpPr>
            <a:spLocks noChangeArrowheads="1"/>
          </p:cNvSpPr>
          <p:nvPr/>
        </p:nvSpPr>
        <p:spPr bwMode="auto">
          <a:xfrm>
            <a:off x="984476" y="1321294"/>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a:ln>
                <a:noFill/>
              </a:ln>
              <a:solidFill>
                <a:schemeClr val="tx1"/>
              </a:solidFill>
              <a:effectLst/>
              <a:latin typeface="iCiel Cadena" panose="02000503000000020004" pitchFamily="50"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a:ln>
                <a:noFill/>
              </a:ln>
              <a:solidFill>
                <a:schemeClr val="tx1"/>
              </a:solidFill>
              <a:effectLst/>
              <a:latin typeface="iCiel Cadena" panose="02000503000000020004" pitchFamily="50" charset="0"/>
            </a:endParaRPr>
          </a:p>
        </p:txBody>
      </p:sp>
      <p:sp>
        <p:nvSpPr>
          <p:cNvPr id="18" name="Hộp Văn bản 17">
            <a:extLst>
              <a:ext uri="{FF2B5EF4-FFF2-40B4-BE49-F238E27FC236}">
                <a16:creationId xmlns:a16="http://schemas.microsoft.com/office/drawing/2014/main" id="{8064E122-A3A3-4B08-A967-ACC58C84AEE7}"/>
              </a:ext>
            </a:extLst>
          </p:cNvPr>
          <p:cNvSpPr txBox="1"/>
          <p:nvPr/>
        </p:nvSpPr>
        <p:spPr>
          <a:xfrm>
            <a:off x="408781" y="2368368"/>
            <a:ext cx="6859343" cy="3342069"/>
          </a:xfrm>
          <a:prstGeom prst="rect">
            <a:avLst/>
          </a:prstGeom>
          <a:noFill/>
          <a:ln>
            <a:noFill/>
          </a:ln>
        </p:spPr>
        <p:txBody>
          <a:bodyPr wrap="square" rtlCol="0">
            <a:spAutoFit/>
          </a:bodyPr>
          <a:lstStyle/>
          <a:p>
            <a:pPr marR="0" lvl="0">
              <a:lnSpc>
                <a:spcPct val="107000"/>
              </a:lnSpc>
              <a:spcBef>
                <a:spcPts val="0"/>
              </a:spcBef>
              <a:spcAft>
                <a:spcPts val="800"/>
              </a:spcAft>
              <a:buSzPts val="1000"/>
              <a:tabLst>
                <a:tab pos="457200" algn="l"/>
              </a:tabLst>
            </a:pPr>
            <a:r>
              <a:rPr lang="en-US" sz="3000" b="1">
                <a:effectLst/>
                <a:latin typeface="iCiel Cadena" panose="02000503000000020004" pitchFamily="50" charset="0"/>
                <a:ea typeface="Arial" panose="020B0604020202020204" pitchFamily="34" charset="0"/>
                <a:cs typeface="Times New Roman" panose="02020603050405020304" pitchFamily="18" charset="0"/>
              </a:rPr>
              <a:t>- </a:t>
            </a:r>
            <a:r>
              <a:rPr lang="vi-VN" sz="3000" b="1">
                <a:effectLst/>
                <a:latin typeface="iCiel Cadena" panose="02000503000000020004" pitchFamily="50" charset="0"/>
                <a:ea typeface="Arial" panose="020B0604020202020204" pitchFamily="34" charset="0"/>
                <a:cs typeface="Times New Roman" panose="02020603050405020304" pitchFamily="18" charset="0"/>
              </a:rPr>
              <a:t>Sau khi chọn kích thước, cửa sổ trò chơi sẽ xuất hiện. Bạn có thể thực hiện nước đi bằng cách nhấn vào các ô trên bảng.</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US" sz="3000" b="1">
                <a:latin typeface="iCiel Cadena" panose="02000503000000020004" pitchFamily="50" charset="0"/>
                <a:ea typeface="Arial" panose="020B0604020202020204" pitchFamily="34" charset="0"/>
                <a:cs typeface="Times New Roman" panose="02020603050405020304" pitchFamily="18" charset="0"/>
              </a:rPr>
              <a:t>- </a:t>
            </a:r>
            <a:r>
              <a:rPr lang="vi-VN" sz="3000" b="1">
                <a:effectLst/>
                <a:latin typeface="iCiel Cadena" panose="02000503000000020004" pitchFamily="50" charset="0"/>
                <a:ea typeface="Arial" panose="020B0604020202020204" pitchFamily="34" charset="0"/>
                <a:cs typeface="Times New Roman" panose="02020603050405020304" pitchFamily="18" charset="0"/>
              </a:rPr>
              <a:t>Nút “</a:t>
            </a:r>
            <a:r>
              <a:rPr lang="en-US" sz="3000" b="1">
                <a:effectLst/>
                <a:latin typeface="iCiel Cadena" panose="02000503000000020004" pitchFamily="50" charset="0"/>
                <a:ea typeface="Arial" panose="020B0604020202020204" pitchFamily="34" charset="0"/>
                <a:cs typeface="Times New Roman" panose="02020603050405020304" pitchFamily="18" charset="0"/>
              </a:rPr>
              <a:t>Reset</a:t>
            </a:r>
            <a:r>
              <a:rPr lang="vi-VN" sz="3000" b="1">
                <a:effectLst/>
                <a:latin typeface="iCiel Cadena" panose="02000503000000020004" pitchFamily="50" charset="0"/>
                <a:ea typeface="Arial" panose="020B0604020202020204" pitchFamily="34" charset="0"/>
                <a:cs typeface="Times New Roman" panose="02020603050405020304" pitchFamily="18" charset="0"/>
              </a:rPr>
              <a:t>" để chơi lại trò chơi hiện tại.</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US" sz="3000" b="1">
                <a:effectLst/>
                <a:latin typeface="iCiel Cadena" panose="02000503000000020004" pitchFamily="50" charset="0"/>
                <a:ea typeface="Arial" panose="020B0604020202020204" pitchFamily="34" charset="0"/>
                <a:cs typeface="Times New Roman" panose="02020603050405020304" pitchFamily="18" charset="0"/>
              </a:rPr>
              <a:t>- </a:t>
            </a:r>
            <a:r>
              <a:rPr lang="vi-VN" sz="3000" b="1">
                <a:effectLst/>
                <a:latin typeface="iCiel Cadena" panose="02000503000000020004" pitchFamily="50" charset="0"/>
                <a:ea typeface="Arial" panose="020B0604020202020204" pitchFamily="34" charset="0"/>
                <a:cs typeface="Times New Roman" panose="02020603050405020304" pitchFamily="18" charset="0"/>
              </a:rPr>
              <a:t>Nút “</a:t>
            </a:r>
            <a:r>
              <a:rPr lang="en-US" sz="3000" b="1">
                <a:effectLst/>
                <a:latin typeface="iCiel Cadena" panose="02000503000000020004" pitchFamily="50" charset="0"/>
                <a:ea typeface="Arial" panose="020B0604020202020204" pitchFamily="34" charset="0"/>
                <a:cs typeface="Times New Roman" panose="02020603050405020304" pitchFamily="18" charset="0"/>
              </a:rPr>
              <a:t>Back</a:t>
            </a:r>
            <a:r>
              <a:rPr lang="vi-VN" sz="3000" b="1">
                <a:effectLst/>
                <a:latin typeface="iCiel Cadena" panose="02000503000000020004" pitchFamily="50" charset="0"/>
                <a:ea typeface="Arial" panose="020B0604020202020204" pitchFamily="34" charset="0"/>
                <a:cs typeface="Times New Roman" panose="02020603050405020304" pitchFamily="18" charset="0"/>
              </a:rPr>
              <a:t>" để thoát trở lại menu chính.</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endParaRPr lang="en-US" sz="3000" b="1">
              <a:latin typeface="iCiel Cadena" panose="02000503000000020004" pitchFamily="50" charset="0"/>
            </a:endParaRPr>
          </a:p>
        </p:txBody>
      </p:sp>
      <p:pic>
        <p:nvPicPr>
          <p:cNvPr id="3" name="Picture 2">
            <a:extLst>
              <a:ext uri="{FF2B5EF4-FFF2-40B4-BE49-F238E27FC236}">
                <a16:creationId xmlns:a16="http://schemas.microsoft.com/office/drawing/2014/main" id="{7C10B4A5-E7B1-4E2B-A1A0-4E31A12763C8}"/>
              </a:ext>
            </a:extLst>
          </p:cNvPr>
          <p:cNvPicPr>
            <a:picLocks noChangeAspect="1"/>
          </p:cNvPicPr>
          <p:nvPr/>
        </p:nvPicPr>
        <p:blipFill rotWithShape="1">
          <a:blip r:embed="rId2"/>
          <a:srcRect t="4640" b="3501"/>
          <a:stretch/>
        </p:blipFill>
        <p:spPr>
          <a:xfrm>
            <a:off x="7866817" y="1516775"/>
            <a:ext cx="2895844" cy="4760566"/>
          </a:xfrm>
          <a:prstGeom prst="rect">
            <a:avLst/>
          </a:prstGeom>
        </p:spPr>
      </p:pic>
    </p:spTree>
    <p:extLst>
      <p:ext uri="{BB962C8B-B14F-4D97-AF65-F5344CB8AC3E}">
        <p14:creationId xmlns:p14="http://schemas.microsoft.com/office/powerpoint/2010/main" val="130282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ộp Văn bản 5">
            <a:extLst>
              <a:ext uri="{FF2B5EF4-FFF2-40B4-BE49-F238E27FC236}">
                <a16:creationId xmlns:a16="http://schemas.microsoft.com/office/drawing/2014/main" id="{4044CD4D-CA2A-42D8-828A-D569EC20FB96}"/>
              </a:ext>
            </a:extLst>
          </p:cNvPr>
          <p:cNvSpPr txBox="1"/>
          <p:nvPr/>
        </p:nvSpPr>
        <p:spPr>
          <a:xfrm>
            <a:off x="0" y="2794913"/>
            <a:ext cx="2882900" cy="163121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5000" b="1">
                <a:latin typeface="iCiel Cadena" panose="02000503000000020004" pitchFamily="50" charset="0"/>
              </a:rPr>
              <a:t>III Cách Sử Dụng</a:t>
            </a:r>
          </a:p>
        </p:txBody>
      </p:sp>
      <p:sp>
        <p:nvSpPr>
          <p:cNvPr id="15" name="Lưu Đồ: Thay đổi Tiến Trình 14">
            <a:extLst>
              <a:ext uri="{FF2B5EF4-FFF2-40B4-BE49-F238E27FC236}">
                <a16:creationId xmlns:a16="http://schemas.microsoft.com/office/drawing/2014/main" id="{EC026C52-C091-49D7-AA96-D743F8AC909D}"/>
              </a:ext>
            </a:extLst>
          </p:cNvPr>
          <p:cNvSpPr/>
          <p:nvPr/>
        </p:nvSpPr>
        <p:spPr>
          <a:xfrm>
            <a:off x="3829048" y="1269435"/>
            <a:ext cx="3082926"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16" name="Hộp Văn bản 15">
            <a:extLst>
              <a:ext uri="{FF2B5EF4-FFF2-40B4-BE49-F238E27FC236}">
                <a16:creationId xmlns:a16="http://schemas.microsoft.com/office/drawing/2014/main" id="{ABA22DAE-EA11-4242-A37A-6277EDEECBB9}"/>
              </a:ext>
            </a:extLst>
          </p:cNvPr>
          <p:cNvSpPr txBox="1"/>
          <p:nvPr/>
        </p:nvSpPr>
        <p:spPr>
          <a:xfrm>
            <a:off x="3949697" y="1450008"/>
            <a:ext cx="3082927" cy="553998"/>
          </a:xfrm>
          <a:prstGeom prst="rect">
            <a:avLst/>
          </a:prstGeom>
          <a:noFill/>
          <a:ln>
            <a:noFill/>
          </a:ln>
        </p:spPr>
        <p:txBody>
          <a:bodyPr wrap="square" rtlCol="0">
            <a:spAutoFit/>
          </a:bodyPr>
          <a:lstStyle/>
          <a:p>
            <a:r>
              <a:rPr lang="en-US" sz="3000" b="1">
                <a:latin typeface="iCiel Cadena" panose="02000503000000020004" pitchFamily="50" charset="0"/>
              </a:rPr>
              <a:t>1 Chạy ứng dụng</a:t>
            </a:r>
          </a:p>
        </p:txBody>
      </p:sp>
      <p:sp>
        <p:nvSpPr>
          <p:cNvPr id="17" name="Lưu Đồ: Thay đổi Tiến Trình 16">
            <a:extLst>
              <a:ext uri="{FF2B5EF4-FFF2-40B4-BE49-F238E27FC236}">
                <a16:creationId xmlns:a16="http://schemas.microsoft.com/office/drawing/2014/main" id="{E0F524C4-3562-4998-80EC-D2F752F5008B}"/>
              </a:ext>
            </a:extLst>
          </p:cNvPr>
          <p:cNvSpPr/>
          <p:nvPr/>
        </p:nvSpPr>
        <p:spPr>
          <a:xfrm>
            <a:off x="5153576" y="4400269"/>
            <a:ext cx="4165602"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19" name="Lưu Đồ: Thay đổi Tiến Trình 18">
            <a:extLst>
              <a:ext uri="{FF2B5EF4-FFF2-40B4-BE49-F238E27FC236}">
                <a16:creationId xmlns:a16="http://schemas.microsoft.com/office/drawing/2014/main" id="{76502258-BE5C-4BA5-B9A4-8CD1F0B8DCEF}"/>
              </a:ext>
            </a:extLst>
          </p:cNvPr>
          <p:cNvSpPr/>
          <p:nvPr/>
        </p:nvSpPr>
        <p:spPr>
          <a:xfrm>
            <a:off x="7236377" y="1269435"/>
            <a:ext cx="2969584"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20" name="Hộp Văn bản 19">
            <a:extLst>
              <a:ext uri="{FF2B5EF4-FFF2-40B4-BE49-F238E27FC236}">
                <a16:creationId xmlns:a16="http://schemas.microsoft.com/office/drawing/2014/main" id="{E8E287D6-2EBF-48D9-BD36-7AB3C6BC5C0D}"/>
              </a:ext>
            </a:extLst>
          </p:cNvPr>
          <p:cNvSpPr txBox="1"/>
          <p:nvPr/>
        </p:nvSpPr>
        <p:spPr>
          <a:xfrm>
            <a:off x="7357027" y="1450008"/>
            <a:ext cx="2603498" cy="553998"/>
          </a:xfrm>
          <a:prstGeom prst="rect">
            <a:avLst/>
          </a:prstGeom>
          <a:noFill/>
          <a:ln>
            <a:noFill/>
          </a:ln>
        </p:spPr>
        <p:txBody>
          <a:bodyPr wrap="square" rtlCol="0">
            <a:spAutoFit/>
          </a:bodyPr>
          <a:lstStyle/>
          <a:p>
            <a:r>
              <a:rPr lang="en-US" sz="3000" b="1">
                <a:latin typeface="iCiel Cadena" panose="02000503000000020004" pitchFamily="50" charset="0"/>
              </a:rPr>
              <a:t>3 Chơi trò chơi</a:t>
            </a:r>
          </a:p>
        </p:txBody>
      </p:sp>
      <p:sp>
        <p:nvSpPr>
          <p:cNvPr id="21" name="Lưu Đồ: Thay đổi Tiến Trình 20">
            <a:extLst>
              <a:ext uri="{FF2B5EF4-FFF2-40B4-BE49-F238E27FC236}">
                <a16:creationId xmlns:a16="http://schemas.microsoft.com/office/drawing/2014/main" id="{5E940349-13CE-4820-A147-007F15F4B8BD}"/>
              </a:ext>
            </a:extLst>
          </p:cNvPr>
          <p:cNvSpPr/>
          <p:nvPr/>
        </p:nvSpPr>
        <p:spPr>
          <a:xfrm>
            <a:off x="7236377" y="3025166"/>
            <a:ext cx="3559466"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22" name="Hộp Văn bản 21">
            <a:extLst>
              <a:ext uri="{FF2B5EF4-FFF2-40B4-BE49-F238E27FC236}">
                <a16:creationId xmlns:a16="http://schemas.microsoft.com/office/drawing/2014/main" id="{25D1438E-DF4C-4076-BC2A-E43B452C989F}"/>
              </a:ext>
            </a:extLst>
          </p:cNvPr>
          <p:cNvSpPr txBox="1"/>
          <p:nvPr/>
        </p:nvSpPr>
        <p:spPr>
          <a:xfrm>
            <a:off x="7357027" y="3205739"/>
            <a:ext cx="3438816" cy="553998"/>
          </a:xfrm>
          <a:prstGeom prst="rect">
            <a:avLst/>
          </a:prstGeom>
          <a:noFill/>
          <a:ln>
            <a:noFill/>
          </a:ln>
        </p:spPr>
        <p:txBody>
          <a:bodyPr wrap="square" rtlCol="0">
            <a:spAutoFit/>
          </a:bodyPr>
          <a:lstStyle/>
          <a:p>
            <a:r>
              <a:rPr lang="en-US" sz="3000" b="1">
                <a:latin typeface="iCiel Cadena" panose="02000503000000020004" pitchFamily="50" charset="0"/>
              </a:rPr>
              <a:t>4 Kết thúc trò chơi</a:t>
            </a:r>
          </a:p>
        </p:txBody>
      </p:sp>
      <p:sp>
        <p:nvSpPr>
          <p:cNvPr id="11" name="Lưu Đồ: Thay đổi Tiến Trình 10">
            <a:extLst>
              <a:ext uri="{FF2B5EF4-FFF2-40B4-BE49-F238E27FC236}">
                <a16:creationId xmlns:a16="http://schemas.microsoft.com/office/drawing/2014/main" id="{866F87EE-F782-4BD6-9D35-4DD1D3FB5057}"/>
              </a:ext>
            </a:extLst>
          </p:cNvPr>
          <p:cNvSpPr/>
          <p:nvPr/>
        </p:nvSpPr>
        <p:spPr>
          <a:xfrm>
            <a:off x="3536947" y="3063638"/>
            <a:ext cx="3238501"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18" name="Hộp Văn bản 17">
            <a:extLst>
              <a:ext uri="{FF2B5EF4-FFF2-40B4-BE49-F238E27FC236}">
                <a16:creationId xmlns:a16="http://schemas.microsoft.com/office/drawing/2014/main" id="{C2134854-7D2A-42C2-B8A3-8A476899626E}"/>
              </a:ext>
            </a:extLst>
          </p:cNvPr>
          <p:cNvSpPr txBox="1"/>
          <p:nvPr/>
        </p:nvSpPr>
        <p:spPr>
          <a:xfrm>
            <a:off x="3536947" y="3205739"/>
            <a:ext cx="3238501" cy="553998"/>
          </a:xfrm>
          <a:prstGeom prst="rect">
            <a:avLst/>
          </a:prstGeom>
          <a:noFill/>
          <a:ln>
            <a:noFill/>
          </a:ln>
        </p:spPr>
        <p:txBody>
          <a:bodyPr wrap="square" rtlCol="0">
            <a:spAutoFit/>
          </a:bodyPr>
          <a:lstStyle/>
          <a:p>
            <a:r>
              <a:rPr lang="en-US" sz="3000" b="1">
                <a:latin typeface="iCiel Cadena" panose="02000503000000020004" pitchFamily="50" charset="0"/>
              </a:rPr>
              <a:t>2 Giao diện MENU</a:t>
            </a:r>
          </a:p>
        </p:txBody>
      </p:sp>
      <p:sp>
        <p:nvSpPr>
          <p:cNvPr id="12" name="Hộp Văn bản 11">
            <a:extLst>
              <a:ext uri="{FF2B5EF4-FFF2-40B4-BE49-F238E27FC236}">
                <a16:creationId xmlns:a16="http://schemas.microsoft.com/office/drawing/2014/main" id="{B44B9AF1-06AE-4071-BFCA-DFDDBE945E05}"/>
              </a:ext>
            </a:extLst>
          </p:cNvPr>
          <p:cNvSpPr txBox="1"/>
          <p:nvPr/>
        </p:nvSpPr>
        <p:spPr>
          <a:xfrm>
            <a:off x="5488538" y="4542370"/>
            <a:ext cx="3775077" cy="553998"/>
          </a:xfrm>
          <a:prstGeom prst="rect">
            <a:avLst/>
          </a:prstGeom>
          <a:noFill/>
          <a:ln>
            <a:noFill/>
          </a:ln>
        </p:spPr>
        <p:txBody>
          <a:bodyPr wrap="square" rtlCol="0">
            <a:spAutoFit/>
          </a:bodyPr>
          <a:lstStyle/>
          <a:p>
            <a:r>
              <a:rPr lang="en-US" sz="3000" b="1">
                <a:latin typeface="iCiel Cadena" panose="02000503000000020004" pitchFamily="50" charset="0"/>
              </a:rPr>
              <a:t>5 Quay lại MENU</a:t>
            </a:r>
          </a:p>
        </p:txBody>
      </p:sp>
    </p:spTree>
    <p:extLst>
      <p:ext uri="{BB962C8B-B14F-4D97-AF65-F5344CB8AC3E}">
        <p14:creationId xmlns:p14="http://schemas.microsoft.com/office/powerpoint/2010/main" val="240142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ưu Đồ: Thay đổi Tiến Trình 3">
            <a:extLst>
              <a:ext uri="{FF2B5EF4-FFF2-40B4-BE49-F238E27FC236}">
                <a16:creationId xmlns:a16="http://schemas.microsoft.com/office/drawing/2014/main" id="{FF7C04B6-7716-4CBC-836D-826677CE5CF8}"/>
              </a:ext>
            </a:extLst>
          </p:cNvPr>
          <p:cNvSpPr/>
          <p:nvPr/>
        </p:nvSpPr>
        <p:spPr>
          <a:xfrm>
            <a:off x="387348" y="435486"/>
            <a:ext cx="4576538"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5" name="Hộp Văn bản 4">
            <a:extLst>
              <a:ext uri="{FF2B5EF4-FFF2-40B4-BE49-F238E27FC236}">
                <a16:creationId xmlns:a16="http://schemas.microsoft.com/office/drawing/2014/main" id="{BA0C59A1-445C-4226-9D4B-E8B4F83B4C08}"/>
              </a:ext>
            </a:extLst>
          </p:cNvPr>
          <p:cNvSpPr txBox="1"/>
          <p:nvPr/>
        </p:nvSpPr>
        <p:spPr>
          <a:xfrm>
            <a:off x="520244" y="471350"/>
            <a:ext cx="4240442" cy="1184940"/>
          </a:xfrm>
          <a:prstGeom prst="rect">
            <a:avLst/>
          </a:prstGeom>
          <a:noFill/>
          <a:ln>
            <a:noFill/>
          </a:ln>
        </p:spPr>
        <p:txBody>
          <a:bodyPr wrap="square" rtlCol="0">
            <a:spAutoFit/>
          </a:bodyPr>
          <a:lstStyle/>
          <a:p>
            <a:r>
              <a:rPr lang="en-US" sz="3600" b="1">
                <a:latin typeface="iCiel Cadena" panose="02000503000000020004" pitchFamily="50" charset="0"/>
              </a:rPr>
              <a:t>4 Kết thúc trò chơi</a:t>
            </a:r>
          </a:p>
          <a:p>
            <a:endParaRPr lang="en-US" sz="3500" b="1">
              <a:latin typeface="iCiel Cadena" panose="02000503000000020004" pitchFamily="50" charset="0"/>
            </a:endParaRPr>
          </a:p>
        </p:txBody>
      </p:sp>
      <p:sp>
        <p:nvSpPr>
          <p:cNvPr id="6" name="Lưu Đồ: Thay đổi Tiến Trình 5">
            <a:extLst>
              <a:ext uri="{FF2B5EF4-FFF2-40B4-BE49-F238E27FC236}">
                <a16:creationId xmlns:a16="http://schemas.microsoft.com/office/drawing/2014/main" id="{A5B2863E-673D-49F7-A1D9-1F03A75446D4}"/>
              </a:ext>
            </a:extLst>
          </p:cNvPr>
          <p:cNvSpPr/>
          <p:nvPr/>
        </p:nvSpPr>
        <p:spPr>
          <a:xfrm>
            <a:off x="266699" y="2104571"/>
            <a:ext cx="11379201" cy="2728686"/>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13" name="Rectangle 8">
            <a:extLst>
              <a:ext uri="{FF2B5EF4-FFF2-40B4-BE49-F238E27FC236}">
                <a16:creationId xmlns:a16="http://schemas.microsoft.com/office/drawing/2014/main" id="{D27B18C0-2CE7-4230-B5A1-22448A744056}"/>
              </a:ext>
            </a:extLst>
          </p:cNvPr>
          <p:cNvSpPr>
            <a:spLocks noChangeArrowheads="1"/>
          </p:cNvSpPr>
          <p:nvPr/>
        </p:nvSpPr>
        <p:spPr bwMode="auto">
          <a:xfrm>
            <a:off x="984476" y="1321294"/>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a:ln>
                <a:noFill/>
              </a:ln>
              <a:solidFill>
                <a:schemeClr val="tx1"/>
              </a:solidFill>
              <a:effectLst/>
              <a:latin typeface="iCiel Cadena" panose="02000503000000020004" pitchFamily="50"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a:ln>
                <a:noFill/>
              </a:ln>
              <a:solidFill>
                <a:schemeClr val="tx1"/>
              </a:solidFill>
              <a:effectLst/>
              <a:latin typeface="iCiel Cadena" panose="02000503000000020004" pitchFamily="50" charset="0"/>
            </a:endParaRPr>
          </a:p>
        </p:txBody>
      </p:sp>
      <p:sp>
        <p:nvSpPr>
          <p:cNvPr id="2" name="Hộp Văn bản 1">
            <a:extLst>
              <a:ext uri="{FF2B5EF4-FFF2-40B4-BE49-F238E27FC236}">
                <a16:creationId xmlns:a16="http://schemas.microsoft.com/office/drawing/2014/main" id="{D5467BC7-3464-4C87-945A-72B285868ECB}"/>
              </a:ext>
            </a:extLst>
          </p:cNvPr>
          <p:cNvSpPr txBox="1"/>
          <p:nvPr/>
        </p:nvSpPr>
        <p:spPr>
          <a:xfrm>
            <a:off x="648606" y="2405013"/>
            <a:ext cx="10894787" cy="553998"/>
          </a:xfrm>
          <a:prstGeom prst="rect">
            <a:avLst/>
          </a:prstGeom>
          <a:noFill/>
        </p:spPr>
        <p:txBody>
          <a:bodyPr wrap="square" rtlCol="0">
            <a:spAutoFit/>
          </a:bodyPr>
          <a:lstStyle/>
          <a:p>
            <a:r>
              <a:rPr lang="vi-VN" sz="3000" b="1">
                <a:effectLst/>
                <a:latin typeface="iCiel Cadena" panose="02000503000000020004" pitchFamily="50" charset="0"/>
                <a:ea typeface="Arial" panose="020B0604020202020204" pitchFamily="34" charset="0"/>
                <a:cs typeface="Times New Roman" panose="02020603050405020304" pitchFamily="18" charset="0"/>
              </a:rPr>
              <a:t>Điểm số của cả hai người chơi sẽ được cập nhật sau mỗi trận</a:t>
            </a:r>
            <a:endParaRPr lang="en-US" sz="3000" b="1">
              <a:latin typeface="iCiel Cadena" panose="02000503000000020004" pitchFamily="50" charset="0"/>
            </a:endParaRPr>
          </a:p>
        </p:txBody>
      </p:sp>
      <p:pic>
        <p:nvPicPr>
          <p:cNvPr id="7" name="Picture 6">
            <a:extLst>
              <a:ext uri="{FF2B5EF4-FFF2-40B4-BE49-F238E27FC236}">
                <a16:creationId xmlns:a16="http://schemas.microsoft.com/office/drawing/2014/main" id="{F65F057F-3CC3-43A4-BA01-C107D3DC00F8}"/>
              </a:ext>
            </a:extLst>
          </p:cNvPr>
          <p:cNvPicPr>
            <a:picLocks noChangeAspect="1"/>
          </p:cNvPicPr>
          <p:nvPr/>
        </p:nvPicPr>
        <p:blipFill>
          <a:blip r:embed="rId2"/>
          <a:stretch>
            <a:fillRect/>
          </a:stretch>
        </p:blipFill>
        <p:spPr>
          <a:xfrm>
            <a:off x="769620" y="3132604"/>
            <a:ext cx="4716780" cy="1314584"/>
          </a:xfrm>
          <a:prstGeom prst="rect">
            <a:avLst/>
          </a:prstGeom>
        </p:spPr>
      </p:pic>
      <p:pic>
        <p:nvPicPr>
          <p:cNvPr id="10" name="Picture 9">
            <a:extLst>
              <a:ext uri="{FF2B5EF4-FFF2-40B4-BE49-F238E27FC236}">
                <a16:creationId xmlns:a16="http://schemas.microsoft.com/office/drawing/2014/main" id="{5A3B28B5-79DE-419A-ACCC-39A1F56D6751}"/>
              </a:ext>
            </a:extLst>
          </p:cNvPr>
          <p:cNvPicPr>
            <a:picLocks noChangeAspect="1"/>
          </p:cNvPicPr>
          <p:nvPr/>
        </p:nvPicPr>
        <p:blipFill rotWithShape="1">
          <a:blip r:embed="rId3"/>
          <a:srcRect l="7064" t="16361" r="8330" b="5098"/>
          <a:stretch/>
        </p:blipFill>
        <p:spPr>
          <a:xfrm>
            <a:off x="5956299" y="3132603"/>
            <a:ext cx="4725405" cy="1314585"/>
          </a:xfrm>
          <a:prstGeom prst="rect">
            <a:avLst/>
          </a:prstGeom>
        </p:spPr>
      </p:pic>
    </p:spTree>
    <p:extLst>
      <p:ext uri="{BB962C8B-B14F-4D97-AF65-F5344CB8AC3E}">
        <p14:creationId xmlns:p14="http://schemas.microsoft.com/office/powerpoint/2010/main" val="3348140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ộp Văn bản 5">
            <a:extLst>
              <a:ext uri="{FF2B5EF4-FFF2-40B4-BE49-F238E27FC236}">
                <a16:creationId xmlns:a16="http://schemas.microsoft.com/office/drawing/2014/main" id="{4044CD4D-CA2A-42D8-828A-D569EC20FB96}"/>
              </a:ext>
            </a:extLst>
          </p:cNvPr>
          <p:cNvSpPr txBox="1"/>
          <p:nvPr/>
        </p:nvSpPr>
        <p:spPr>
          <a:xfrm>
            <a:off x="0" y="2794913"/>
            <a:ext cx="2882900" cy="163121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5000" b="1">
                <a:latin typeface="iCiel Cadena" panose="02000503000000020004" pitchFamily="50" charset="0"/>
              </a:rPr>
              <a:t>III Cách Sử Dụng</a:t>
            </a:r>
          </a:p>
        </p:txBody>
      </p:sp>
      <p:sp>
        <p:nvSpPr>
          <p:cNvPr id="15" name="Lưu Đồ: Thay đổi Tiến Trình 14">
            <a:extLst>
              <a:ext uri="{FF2B5EF4-FFF2-40B4-BE49-F238E27FC236}">
                <a16:creationId xmlns:a16="http://schemas.microsoft.com/office/drawing/2014/main" id="{EC026C52-C091-49D7-AA96-D743F8AC909D}"/>
              </a:ext>
            </a:extLst>
          </p:cNvPr>
          <p:cNvSpPr/>
          <p:nvPr/>
        </p:nvSpPr>
        <p:spPr>
          <a:xfrm>
            <a:off x="3829048" y="1269435"/>
            <a:ext cx="3082926"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16" name="Hộp Văn bản 15">
            <a:extLst>
              <a:ext uri="{FF2B5EF4-FFF2-40B4-BE49-F238E27FC236}">
                <a16:creationId xmlns:a16="http://schemas.microsoft.com/office/drawing/2014/main" id="{ABA22DAE-EA11-4242-A37A-6277EDEECBB9}"/>
              </a:ext>
            </a:extLst>
          </p:cNvPr>
          <p:cNvSpPr txBox="1"/>
          <p:nvPr/>
        </p:nvSpPr>
        <p:spPr>
          <a:xfrm>
            <a:off x="3949697" y="1450008"/>
            <a:ext cx="3082927" cy="553998"/>
          </a:xfrm>
          <a:prstGeom prst="rect">
            <a:avLst/>
          </a:prstGeom>
          <a:noFill/>
          <a:ln>
            <a:noFill/>
          </a:ln>
        </p:spPr>
        <p:txBody>
          <a:bodyPr wrap="square" rtlCol="0">
            <a:spAutoFit/>
          </a:bodyPr>
          <a:lstStyle/>
          <a:p>
            <a:r>
              <a:rPr lang="en-US" sz="3000" b="1">
                <a:latin typeface="iCiel Cadena" panose="02000503000000020004" pitchFamily="50" charset="0"/>
              </a:rPr>
              <a:t>1 Chạy ứng dụng</a:t>
            </a:r>
          </a:p>
        </p:txBody>
      </p:sp>
      <p:sp>
        <p:nvSpPr>
          <p:cNvPr id="17" name="Lưu Đồ: Thay đổi Tiến Trình 16">
            <a:extLst>
              <a:ext uri="{FF2B5EF4-FFF2-40B4-BE49-F238E27FC236}">
                <a16:creationId xmlns:a16="http://schemas.microsoft.com/office/drawing/2014/main" id="{E0F524C4-3562-4998-80EC-D2F752F5008B}"/>
              </a:ext>
            </a:extLst>
          </p:cNvPr>
          <p:cNvSpPr/>
          <p:nvPr/>
        </p:nvSpPr>
        <p:spPr>
          <a:xfrm>
            <a:off x="5153576" y="4400269"/>
            <a:ext cx="4165602"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19" name="Lưu Đồ: Thay đổi Tiến Trình 18">
            <a:extLst>
              <a:ext uri="{FF2B5EF4-FFF2-40B4-BE49-F238E27FC236}">
                <a16:creationId xmlns:a16="http://schemas.microsoft.com/office/drawing/2014/main" id="{76502258-BE5C-4BA5-B9A4-8CD1F0B8DCEF}"/>
              </a:ext>
            </a:extLst>
          </p:cNvPr>
          <p:cNvSpPr/>
          <p:nvPr/>
        </p:nvSpPr>
        <p:spPr>
          <a:xfrm>
            <a:off x="7236377" y="1269435"/>
            <a:ext cx="2969584"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20" name="Hộp Văn bản 19">
            <a:extLst>
              <a:ext uri="{FF2B5EF4-FFF2-40B4-BE49-F238E27FC236}">
                <a16:creationId xmlns:a16="http://schemas.microsoft.com/office/drawing/2014/main" id="{E8E287D6-2EBF-48D9-BD36-7AB3C6BC5C0D}"/>
              </a:ext>
            </a:extLst>
          </p:cNvPr>
          <p:cNvSpPr txBox="1"/>
          <p:nvPr/>
        </p:nvSpPr>
        <p:spPr>
          <a:xfrm>
            <a:off x="7357027" y="1450008"/>
            <a:ext cx="2603498" cy="553998"/>
          </a:xfrm>
          <a:prstGeom prst="rect">
            <a:avLst/>
          </a:prstGeom>
          <a:noFill/>
          <a:ln>
            <a:noFill/>
          </a:ln>
        </p:spPr>
        <p:txBody>
          <a:bodyPr wrap="square" rtlCol="0">
            <a:spAutoFit/>
          </a:bodyPr>
          <a:lstStyle/>
          <a:p>
            <a:r>
              <a:rPr lang="en-US" sz="3000" b="1">
                <a:latin typeface="iCiel Cadena" panose="02000503000000020004" pitchFamily="50" charset="0"/>
              </a:rPr>
              <a:t>3 Chơi trò chơi</a:t>
            </a:r>
          </a:p>
        </p:txBody>
      </p:sp>
      <p:sp>
        <p:nvSpPr>
          <p:cNvPr id="21" name="Lưu Đồ: Thay đổi Tiến Trình 20">
            <a:extLst>
              <a:ext uri="{FF2B5EF4-FFF2-40B4-BE49-F238E27FC236}">
                <a16:creationId xmlns:a16="http://schemas.microsoft.com/office/drawing/2014/main" id="{5E940349-13CE-4820-A147-007F15F4B8BD}"/>
              </a:ext>
            </a:extLst>
          </p:cNvPr>
          <p:cNvSpPr/>
          <p:nvPr/>
        </p:nvSpPr>
        <p:spPr>
          <a:xfrm>
            <a:off x="7236377" y="3025166"/>
            <a:ext cx="3559466"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22" name="Hộp Văn bản 21">
            <a:extLst>
              <a:ext uri="{FF2B5EF4-FFF2-40B4-BE49-F238E27FC236}">
                <a16:creationId xmlns:a16="http://schemas.microsoft.com/office/drawing/2014/main" id="{25D1438E-DF4C-4076-BC2A-E43B452C989F}"/>
              </a:ext>
            </a:extLst>
          </p:cNvPr>
          <p:cNvSpPr txBox="1"/>
          <p:nvPr/>
        </p:nvSpPr>
        <p:spPr>
          <a:xfrm>
            <a:off x="7357027" y="3205739"/>
            <a:ext cx="3438816" cy="553998"/>
          </a:xfrm>
          <a:prstGeom prst="rect">
            <a:avLst/>
          </a:prstGeom>
          <a:noFill/>
          <a:ln>
            <a:noFill/>
          </a:ln>
        </p:spPr>
        <p:txBody>
          <a:bodyPr wrap="square" rtlCol="0">
            <a:spAutoFit/>
          </a:bodyPr>
          <a:lstStyle/>
          <a:p>
            <a:r>
              <a:rPr lang="en-US" sz="3000" b="1">
                <a:latin typeface="iCiel Cadena" panose="02000503000000020004" pitchFamily="50" charset="0"/>
              </a:rPr>
              <a:t>4 Kết thúc trò chơi</a:t>
            </a:r>
          </a:p>
        </p:txBody>
      </p:sp>
      <p:sp>
        <p:nvSpPr>
          <p:cNvPr id="11" name="Lưu Đồ: Thay đổi Tiến Trình 10">
            <a:extLst>
              <a:ext uri="{FF2B5EF4-FFF2-40B4-BE49-F238E27FC236}">
                <a16:creationId xmlns:a16="http://schemas.microsoft.com/office/drawing/2014/main" id="{866F87EE-F782-4BD6-9D35-4DD1D3FB5057}"/>
              </a:ext>
            </a:extLst>
          </p:cNvPr>
          <p:cNvSpPr/>
          <p:nvPr/>
        </p:nvSpPr>
        <p:spPr>
          <a:xfrm>
            <a:off x="3536947" y="3063638"/>
            <a:ext cx="3238501"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18" name="Hộp Văn bản 17">
            <a:extLst>
              <a:ext uri="{FF2B5EF4-FFF2-40B4-BE49-F238E27FC236}">
                <a16:creationId xmlns:a16="http://schemas.microsoft.com/office/drawing/2014/main" id="{C2134854-7D2A-42C2-B8A3-8A476899626E}"/>
              </a:ext>
            </a:extLst>
          </p:cNvPr>
          <p:cNvSpPr txBox="1"/>
          <p:nvPr/>
        </p:nvSpPr>
        <p:spPr>
          <a:xfrm>
            <a:off x="3536947" y="3205739"/>
            <a:ext cx="3238501" cy="553998"/>
          </a:xfrm>
          <a:prstGeom prst="rect">
            <a:avLst/>
          </a:prstGeom>
          <a:noFill/>
          <a:ln>
            <a:noFill/>
          </a:ln>
        </p:spPr>
        <p:txBody>
          <a:bodyPr wrap="square" rtlCol="0">
            <a:spAutoFit/>
          </a:bodyPr>
          <a:lstStyle/>
          <a:p>
            <a:r>
              <a:rPr lang="en-US" sz="3000" b="1">
                <a:latin typeface="iCiel Cadena" panose="02000503000000020004" pitchFamily="50" charset="0"/>
              </a:rPr>
              <a:t>2 Giao diện MENU</a:t>
            </a:r>
          </a:p>
        </p:txBody>
      </p:sp>
      <p:sp>
        <p:nvSpPr>
          <p:cNvPr id="12" name="Hộp Văn bản 11">
            <a:extLst>
              <a:ext uri="{FF2B5EF4-FFF2-40B4-BE49-F238E27FC236}">
                <a16:creationId xmlns:a16="http://schemas.microsoft.com/office/drawing/2014/main" id="{B44B9AF1-06AE-4071-BFCA-DFDDBE945E05}"/>
              </a:ext>
            </a:extLst>
          </p:cNvPr>
          <p:cNvSpPr txBox="1"/>
          <p:nvPr/>
        </p:nvSpPr>
        <p:spPr>
          <a:xfrm>
            <a:off x="5488538" y="4542370"/>
            <a:ext cx="3775077" cy="553998"/>
          </a:xfrm>
          <a:prstGeom prst="rect">
            <a:avLst/>
          </a:prstGeom>
          <a:noFill/>
          <a:ln>
            <a:noFill/>
          </a:ln>
        </p:spPr>
        <p:txBody>
          <a:bodyPr wrap="square" rtlCol="0">
            <a:spAutoFit/>
          </a:bodyPr>
          <a:lstStyle/>
          <a:p>
            <a:r>
              <a:rPr lang="en-US" sz="3000" b="1">
                <a:latin typeface="iCiel Cadena" panose="02000503000000020004" pitchFamily="50" charset="0"/>
              </a:rPr>
              <a:t>5 Quay lại MENU</a:t>
            </a:r>
          </a:p>
        </p:txBody>
      </p:sp>
    </p:spTree>
    <p:extLst>
      <p:ext uri="{BB962C8B-B14F-4D97-AF65-F5344CB8AC3E}">
        <p14:creationId xmlns:p14="http://schemas.microsoft.com/office/powerpoint/2010/main" val="4177190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ưu Đồ: Thay đổi Tiến Trình 3">
            <a:extLst>
              <a:ext uri="{FF2B5EF4-FFF2-40B4-BE49-F238E27FC236}">
                <a16:creationId xmlns:a16="http://schemas.microsoft.com/office/drawing/2014/main" id="{FF7C04B6-7716-4CBC-836D-826677CE5CF8}"/>
              </a:ext>
            </a:extLst>
          </p:cNvPr>
          <p:cNvSpPr/>
          <p:nvPr/>
        </p:nvSpPr>
        <p:spPr>
          <a:xfrm>
            <a:off x="387348" y="435486"/>
            <a:ext cx="3261863"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5" name="Hộp Văn bản 4">
            <a:extLst>
              <a:ext uri="{FF2B5EF4-FFF2-40B4-BE49-F238E27FC236}">
                <a16:creationId xmlns:a16="http://schemas.microsoft.com/office/drawing/2014/main" id="{BA0C59A1-445C-4226-9D4B-E8B4F83B4C08}"/>
              </a:ext>
            </a:extLst>
          </p:cNvPr>
          <p:cNvSpPr txBox="1"/>
          <p:nvPr/>
        </p:nvSpPr>
        <p:spPr>
          <a:xfrm>
            <a:off x="520244" y="471350"/>
            <a:ext cx="4240442" cy="630942"/>
          </a:xfrm>
          <a:prstGeom prst="rect">
            <a:avLst/>
          </a:prstGeom>
          <a:noFill/>
          <a:ln>
            <a:noFill/>
          </a:ln>
        </p:spPr>
        <p:txBody>
          <a:bodyPr wrap="square" rtlCol="0">
            <a:spAutoFit/>
          </a:bodyPr>
          <a:lstStyle/>
          <a:p>
            <a:r>
              <a:rPr lang="en-US" sz="3500" b="1">
                <a:latin typeface="iCiel Cadena" panose="02000503000000020004" pitchFamily="50" charset="0"/>
              </a:rPr>
              <a:t>5 </a:t>
            </a:r>
            <a:r>
              <a:rPr lang="en-US" sz="3000" b="1">
                <a:latin typeface="iCiel Cadena" panose="02000503000000020004" pitchFamily="50" charset="0"/>
                <a:cs typeface="Times New Roman" panose="02020603050405020304" pitchFamily="18" charset="0"/>
              </a:rPr>
              <a:t>Q</a:t>
            </a:r>
            <a:r>
              <a:rPr lang="vi-VN" sz="3000" b="1">
                <a:effectLst/>
                <a:latin typeface="iCiel Cadena" panose="02000503000000020004" pitchFamily="50" charset="0"/>
                <a:ea typeface="Arial" panose="020B0604020202020204" pitchFamily="34" charset="0"/>
                <a:cs typeface="Times New Roman" panose="02020603050405020304" pitchFamily="18" charset="0"/>
              </a:rPr>
              <a:t>uay lại M</a:t>
            </a:r>
            <a:r>
              <a:rPr lang="en-US" sz="3000" b="1">
                <a:effectLst/>
                <a:latin typeface="iCiel Cadena" panose="02000503000000020004" pitchFamily="50" charset="0"/>
                <a:ea typeface="Arial" panose="020B0604020202020204" pitchFamily="34" charset="0"/>
                <a:cs typeface="Times New Roman" panose="02020603050405020304" pitchFamily="18" charset="0"/>
              </a:rPr>
              <a:t>ENU</a:t>
            </a:r>
            <a:endParaRPr lang="en-US" sz="3000" b="1">
              <a:latin typeface="iCiel Cadena" panose="02000503000000020004" pitchFamily="50" charset="0"/>
            </a:endParaRPr>
          </a:p>
        </p:txBody>
      </p:sp>
      <p:sp>
        <p:nvSpPr>
          <p:cNvPr id="6" name="Lưu Đồ: Thay đổi Tiến Trình 5">
            <a:extLst>
              <a:ext uri="{FF2B5EF4-FFF2-40B4-BE49-F238E27FC236}">
                <a16:creationId xmlns:a16="http://schemas.microsoft.com/office/drawing/2014/main" id="{A5B2863E-673D-49F7-A1D9-1F03A75446D4}"/>
              </a:ext>
            </a:extLst>
          </p:cNvPr>
          <p:cNvSpPr/>
          <p:nvPr/>
        </p:nvSpPr>
        <p:spPr>
          <a:xfrm>
            <a:off x="266699" y="2917371"/>
            <a:ext cx="11379201" cy="1277258"/>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13" name="Rectangle 8">
            <a:extLst>
              <a:ext uri="{FF2B5EF4-FFF2-40B4-BE49-F238E27FC236}">
                <a16:creationId xmlns:a16="http://schemas.microsoft.com/office/drawing/2014/main" id="{D27B18C0-2CE7-4230-B5A1-22448A744056}"/>
              </a:ext>
            </a:extLst>
          </p:cNvPr>
          <p:cNvSpPr>
            <a:spLocks noChangeArrowheads="1"/>
          </p:cNvSpPr>
          <p:nvPr/>
        </p:nvSpPr>
        <p:spPr bwMode="auto">
          <a:xfrm>
            <a:off x="984476" y="1321294"/>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a:ln>
                <a:noFill/>
              </a:ln>
              <a:solidFill>
                <a:schemeClr val="tx1"/>
              </a:solidFill>
              <a:effectLst/>
              <a:latin typeface="iCiel Cadena" panose="02000503000000020004" pitchFamily="50"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a:ln>
                <a:noFill/>
              </a:ln>
              <a:solidFill>
                <a:schemeClr val="tx1"/>
              </a:solidFill>
              <a:effectLst/>
              <a:latin typeface="iCiel Cadena" panose="02000503000000020004" pitchFamily="50" charset="0"/>
            </a:endParaRPr>
          </a:p>
        </p:txBody>
      </p:sp>
      <p:sp>
        <p:nvSpPr>
          <p:cNvPr id="2" name="Hộp Văn bản 1">
            <a:extLst>
              <a:ext uri="{FF2B5EF4-FFF2-40B4-BE49-F238E27FC236}">
                <a16:creationId xmlns:a16="http://schemas.microsoft.com/office/drawing/2014/main" id="{D5467BC7-3464-4C87-945A-72B285868ECB}"/>
              </a:ext>
            </a:extLst>
          </p:cNvPr>
          <p:cNvSpPr txBox="1"/>
          <p:nvPr/>
        </p:nvSpPr>
        <p:spPr>
          <a:xfrm>
            <a:off x="864052" y="3037418"/>
            <a:ext cx="10184494" cy="1477328"/>
          </a:xfrm>
          <a:prstGeom prst="rect">
            <a:avLst/>
          </a:prstGeom>
          <a:noFill/>
        </p:spPr>
        <p:txBody>
          <a:bodyPr wrap="square" rtlCol="0">
            <a:spAutoFit/>
          </a:bodyPr>
          <a:lstStyle/>
          <a:p>
            <a:r>
              <a:rPr lang="vi-VN" sz="3000" b="1">
                <a:effectLst/>
                <a:latin typeface="iCiel Cadena" panose="02000503000000020004" pitchFamily="50" charset="0"/>
                <a:ea typeface="Arial" panose="020B0604020202020204" pitchFamily="34" charset="0"/>
                <a:cs typeface="Times New Roman" panose="02020603050405020304" pitchFamily="18" charset="0"/>
              </a:rPr>
              <a:t>Bạn có thể bấm nút “</a:t>
            </a:r>
            <a:r>
              <a:rPr lang="en-US" sz="3000" b="1">
                <a:effectLst/>
                <a:latin typeface="iCiel Cadena" panose="02000503000000020004" pitchFamily="50" charset="0"/>
                <a:ea typeface="Arial" panose="020B0604020202020204" pitchFamily="34" charset="0"/>
                <a:cs typeface="Times New Roman" panose="02020603050405020304" pitchFamily="18" charset="0"/>
              </a:rPr>
              <a:t>Back</a:t>
            </a:r>
            <a:r>
              <a:rPr lang="vi-VN" sz="3000" b="1">
                <a:effectLst/>
                <a:latin typeface="iCiel Cadena" panose="02000503000000020004" pitchFamily="50" charset="0"/>
                <a:ea typeface="Arial" panose="020B0604020202020204" pitchFamily="34" charset="0"/>
                <a:cs typeface="Times New Roman" panose="02020603050405020304" pitchFamily="18" charset="0"/>
              </a:rPr>
              <a:t>" trong cửa sổ trò chơi để quay lại menu chính và chọn </a:t>
            </a:r>
            <a:r>
              <a:rPr lang="en-US" sz="3000" b="1">
                <a:latin typeface="iCiel Cadena" panose="02000503000000020004" pitchFamily="50" charset="0"/>
                <a:ea typeface="Arial" panose="020B0604020202020204" pitchFamily="34" charset="0"/>
                <a:cs typeface="Times New Roman" panose="02020603050405020304" pitchFamily="18" charset="0"/>
              </a:rPr>
              <a:t>độ khó </a:t>
            </a:r>
            <a:r>
              <a:rPr lang="vi-VN" sz="3000" b="1">
                <a:effectLst/>
                <a:latin typeface="iCiel Cadena" panose="02000503000000020004" pitchFamily="50" charset="0"/>
                <a:ea typeface="Arial" panose="020B0604020202020204" pitchFamily="34" charset="0"/>
                <a:cs typeface="Times New Roman" panose="02020603050405020304" pitchFamily="18" charset="0"/>
              </a:rPr>
              <a:t>mới.</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endParaRPr lang="en-US" sz="3000" b="1">
              <a:latin typeface="iCiel Cadena" panose="02000503000000020004" pitchFamily="50" charset="0"/>
            </a:endParaRPr>
          </a:p>
        </p:txBody>
      </p:sp>
    </p:spTree>
    <p:extLst>
      <p:ext uri="{BB962C8B-B14F-4D97-AF65-F5344CB8AC3E}">
        <p14:creationId xmlns:p14="http://schemas.microsoft.com/office/powerpoint/2010/main" val="3264940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627864AF-B3EA-4952-8D03-D07C12B97465}"/>
              </a:ext>
            </a:extLst>
          </p:cNvPr>
          <p:cNvSpPr txBox="1"/>
          <p:nvPr/>
        </p:nvSpPr>
        <p:spPr>
          <a:xfrm>
            <a:off x="2260600" y="153313"/>
            <a:ext cx="7404100" cy="861774"/>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5000" b="1">
                <a:latin typeface="iCiel Cadena" panose="02000503000000020004" pitchFamily="50" charset="0"/>
              </a:rPr>
              <a:t>IV Mã Nguồn</a:t>
            </a:r>
          </a:p>
        </p:txBody>
      </p:sp>
      <p:cxnSp>
        <p:nvCxnSpPr>
          <p:cNvPr id="6" name="Đường kết nối Mũi tên Thẳng 5">
            <a:extLst>
              <a:ext uri="{FF2B5EF4-FFF2-40B4-BE49-F238E27FC236}">
                <a16:creationId xmlns:a16="http://schemas.microsoft.com/office/drawing/2014/main" id="{15DCBBDA-EA11-4B8A-A4AB-6193717CD95C}"/>
              </a:ext>
            </a:extLst>
          </p:cNvPr>
          <p:cNvCxnSpPr>
            <a:cxnSpLocks/>
          </p:cNvCxnSpPr>
          <p:nvPr/>
        </p:nvCxnSpPr>
        <p:spPr>
          <a:xfrm flipH="1">
            <a:off x="3873500" y="1333957"/>
            <a:ext cx="1498600" cy="1549400"/>
          </a:xfrm>
          <a:prstGeom prst="straightConnector1">
            <a:avLst/>
          </a:prstGeom>
          <a:ln w="254000" cap="rnd">
            <a:solidFill>
              <a:srgbClr val="B1C3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Đường kết nối Mũi tên Thẳng 7">
            <a:extLst>
              <a:ext uri="{FF2B5EF4-FFF2-40B4-BE49-F238E27FC236}">
                <a16:creationId xmlns:a16="http://schemas.microsoft.com/office/drawing/2014/main" id="{41AE62AD-07DA-4B0C-84FA-74A49DC12BBB}"/>
              </a:ext>
            </a:extLst>
          </p:cNvPr>
          <p:cNvCxnSpPr>
            <a:cxnSpLocks/>
          </p:cNvCxnSpPr>
          <p:nvPr/>
        </p:nvCxnSpPr>
        <p:spPr>
          <a:xfrm>
            <a:off x="6660388" y="1333957"/>
            <a:ext cx="1416812" cy="1549400"/>
          </a:xfrm>
          <a:prstGeom prst="straightConnector1">
            <a:avLst/>
          </a:prstGeom>
          <a:ln w="254000" cap="rnd">
            <a:solidFill>
              <a:srgbClr val="B1C381"/>
            </a:solidFill>
            <a:tailEnd type="triangle"/>
          </a:ln>
        </p:spPr>
        <p:style>
          <a:lnRef idx="1">
            <a:schemeClr val="accent1"/>
          </a:lnRef>
          <a:fillRef idx="0">
            <a:schemeClr val="accent1"/>
          </a:fillRef>
          <a:effectRef idx="0">
            <a:schemeClr val="accent1"/>
          </a:effectRef>
          <a:fontRef idx="minor">
            <a:schemeClr val="tx1"/>
          </a:fontRef>
        </p:style>
      </p:cxnSp>
      <p:sp>
        <p:nvSpPr>
          <p:cNvPr id="12" name="Lưu Đồ: Thay đổi Tiến Trình 11">
            <a:extLst>
              <a:ext uri="{FF2B5EF4-FFF2-40B4-BE49-F238E27FC236}">
                <a16:creationId xmlns:a16="http://schemas.microsoft.com/office/drawing/2014/main" id="{F9C39E17-67CD-40C4-8CAC-F9B9D3247C31}"/>
              </a:ext>
            </a:extLst>
          </p:cNvPr>
          <p:cNvSpPr/>
          <p:nvPr/>
        </p:nvSpPr>
        <p:spPr>
          <a:xfrm>
            <a:off x="997857" y="3202227"/>
            <a:ext cx="4038600" cy="1245082"/>
          </a:xfrm>
          <a:prstGeom prst="flowChartAlternateProcess">
            <a:avLst/>
          </a:prstGeom>
          <a:solidFill>
            <a:srgbClr val="F2F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2F1EB"/>
              </a:solidFill>
            </a:endParaRPr>
          </a:p>
        </p:txBody>
      </p:sp>
      <p:sp>
        <p:nvSpPr>
          <p:cNvPr id="15" name="Hộp Văn bản 14">
            <a:extLst>
              <a:ext uri="{FF2B5EF4-FFF2-40B4-BE49-F238E27FC236}">
                <a16:creationId xmlns:a16="http://schemas.microsoft.com/office/drawing/2014/main" id="{18E8C0FD-23AE-4583-A15F-8BB113BBB323}"/>
              </a:ext>
            </a:extLst>
          </p:cNvPr>
          <p:cNvSpPr txBox="1"/>
          <p:nvPr/>
        </p:nvSpPr>
        <p:spPr>
          <a:xfrm>
            <a:off x="1135969" y="3316936"/>
            <a:ext cx="4038600" cy="1077218"/>
          </a:xfrm>
          <a:prstGeom prst="rect">
            <a:avLst/>
          </a:prstGeom>
          <a:noFill/>
        </p:spPr>
        <p:txBody>
          <a:bodyPr wrap="square" rtlCol="0">
            <a:spAutoFit/>
          </a:bodyPr>
          <a:lstStyle/>
          <a:p>
            <a:r>
              <a:rPr lang="en-US" sz="3200" b="1">
                <a:effectLst/>
                <a:latin typeface="iCiel Cadena" panose="02000503000000020004" pitchFamily="50" charset="0"/>
                <a:ea typeface="Arial" panose="020B0604020202020204" pitchFamily="34" charset="0"/>
                <a:cs typeface="Times New Roman" panose="02020603050405020304" pitchFamily="18" charset="0"/>
              </a:rPr>
              <a:t>MainActivity</a:t>
            </a:r>
            <a:r>
              <a:rPr lang="vi-VN" sz="3200" b="1">
                <a:effectLst/>
                <a:latin typeface="iCiel Cadena" panose="02000503000000020004" pitchFamily="50" charset="0"/>
                <a:ea typeface="Arial" panose="020B0604020202020204" pitchFamily="34" charset="0"/>
                <a:cs typeface="Times New Roman" panose="02020603050405020304" pitchFamily="18" charset="0"/>
              </a:rPr>
              <a:t>.java</a:t>
            </a:r>
            <a:r>
              <a:rPr lang="en-US" sz="3200" b="1">
                <a:effectLst/>
                <a:latin typeface="iCiel Cadena" panose="02000503000000020004" pitchFamily="50" charset="0"/>
                <a:ea typeface="Arial" panose="020B0604020202020204" pitchFamily="34" charset="0"/>
                <a:cs typeface="Times New Roman" panose="02020603050405020304" pitchFamily="18" charset="0"/>
              </a:rPr>
              <a:t>, </a:t>
            </a:r>
            <a:r>
              <a:rPr lang="en-US" sz="3200" b="1">
                <a:latin typeface="iCiel Cadena" panose="02000503000000020004" pitchFamily="50" charset="0"/>
                <a:cs typeface="Times New Roman" panose="02020603050405020304" pitchFamily="18" charset="0"/>
              </a:rPr>
              <a:t>SelectMap.java</a:t>
            </a:r>
            <a:endParaRPr lang="en-US" sz="3200" b="1">
              <a:latin typeface="iCiel Cadena" panose="02000503000000020004" pitchFamily="50" charset="0"/>
            </a:endParaRPr>
          </a:p>
        </p:txBody>
      </p:sp>
      <p:sp>
        <p:nvSpPr>
          <p:cNvPr id="16" name="Lưu Đồ: Thay đổi Tiến Trình 15">
            <a:extLst>
              <a:ext uri="{FF2B5EF4-FFF2-40B4-BE49-F238E27FC236}">
                <a16:creationId xmlns:a16="http://schemas.microsoft.com/office/drawing/2014/main" id="{882879E0-C756-4128-A5BF-6CC7A41510C6}"/>
              </a:ext>
            </a:extLst>
          </p:cNvPr>
          <p:cNvSpPr/>
          <p:nvPr/>
        </p:nvSpPr>
        <p:spPr>
          <a:xfrm>
            <a:off x="6407148" y="3094505"/>
            <a:ext cx="4038600" cy="1352804"/>
          </a:xfrm>
          <a:prstGeom prst="flowChartAlternateProcess">
            <a:avLst/>
          </a:prstGeom>
          <a:solidFill>
            <a:srgbClr val="F2F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2F1EB"/>
              </a:solidFill>
            </a:endParaRPr>
          </a:p>
        </p:txBody>
      </p:sp>
      <p:sp>
        <p:nvSpPr>
          <p:cNvPr id="17" name="Hộp Văn bản 16">
            <a:extLst>
              <a:ext uri="{FF2B5EF4-FFF2-40B4-BE49-F238E27FC236}">
                <a16:creationId xmlns:a16="http://schemas.microsoft.com/office/drawing/2014/main" id="{D2D23F67-A82C-4E58-BDEB-A544C3B68B05}"/>
              </a:ext>
            </a:extLst>
          </p:cNvPr>
          <p:cNvSpPr txBox="1"/>
          <p:nvPr/>
        </p:nvSpPr>
        <p:spPr>
          <a:xfrm>
            <a:off x="6816724" y="3268760"/>
            <a:ext cx="4038600" cy="1015663"/>
          </a:xfrm>
          <a:prstGeom prst="rect">
            <a:avLst/>
          </a:prstGeom>
          <a:noFill/>
        </p:spPr>
        <p:txBody>
          <a:bodyPr wrap="square" rtlCol="0">
            <a:spAutoFit/>
          </a:bodyPr>
          <a:lstStyle/>
          <a:p>
            <a:r>
              <a:rPr lang="en-US" sz="3000" b="1">
                <a:effectLst/>
                <a:latin typeface="iCiel Cadena" panose="02000503000000020004" pitchFamily="50" charset="0"/>
                <a:ea typeface="Arial" panose="020B0604020202020204" pitchFamily="34" charset="0"/>
                <a:cs typeface="Times New Roman" panose="02020603050405020304" pitchFamily="18" charset="0"/>
              </a:rPr>
              <a:t>Gameplay</a:t>
            </a:r>
            <a:r>
              <a:rPr lang="vi-VN" sz="3000" b="1">
                <a:effectLst/>
                <a:latin typeface="iCiel Cadena" panose="02000503000000020004" pitchFamily="50" charset="0"/>
                <a:ea typeface="Arial" panose="020B0604020202020204" pitchFamily="34" charset="0"/>
                <a:cs typeface="Times New Roman" panose="02020603050405020304" pitchFamily="18" charset="0"/>
              </a:rPr>
              <a:t>3x3.java</a:t>
            </a:r>
            <a:r>
              <a:rPr lang="en-US" sz="3000" b="1">
                <a:effectLst/>
                <a:latin typeface="iCiel Cadena" panose="02000503000000020004" pitchFamily="50" charset="0"/>
                <a:ea typeface="Arial" panose="020B0604020202020204" pitchFamily="34" charset="0"/>
                <a:cs typeface="Times New Roman" panose="02020603050405020304" pitchFamily="18" charset="0"/>
              </a:rPr>
              <a:t>,</a:t>
            </a:r>
            <a:r>
              <a:rPr lang="vi-VN" sz="3000" b="1">
                <a:effectLst/>
                <a:latin typeface="iCiel Cadena" panose="02000503000000020004" pitchFamily="50" charset="0"/>
                <a:ea typeface="Arial" panose="020B0604020202020204" pitchFamily="34" charset="0"/>
                <a:cs typeface="Times New Roman" panose="02020603050405020304" pitchFamily="18" charset="0"/>
              </a:rPr>
              <a:t> </a:t>
            </a:r>
            <a:r>
              <a:rPr lang="en-US" sz="3000" b="1">
                <a:effectLst/>
                <a:latin typeface="iCiel Cadena" panose="02000503000000020004" pitchFamily="50" charset="0"/>
                <a:ea typeface="Arial" panose="020B0604020202020204" pitchFamily="34" charset="0"/>
                <a:cs typeface="Times New Roman" panose="02020603050405020304" pitchFamily="18" charset="0"/>
              </a:rPr>
              <a:t>Gameplay</a:t>
            </a:r>
            <a:r>
              <a:rPr lang="vi-VN" sz="3000" b="1">
                <a:effectLst/>
                <a:latin typeface="iCiel Cadena" panose="02000503000000020004" pitchFamily="50" charset="0"/>
                <a:ea typeface="Arial" panose="020B0604020202020204" pitchFamily="34" charset="0"/>
                <a:cs typeface="Times New Roman" panose="02020603050405020304" pitchFamily="18" charset="0"/>
              </a:rPr>
              <a:t>5x5.java</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46563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Ultimate tic-tac-toe - The Game Gal">
            <a:extLst>
              <a:ext uri="{FF2B5EF4-FFF2-40B4-BE49-F238E27FC236}">
                <a16:creationId xmlns:a16="http://schemas.microsoft.com/office/drawing/2014/main" id="{4872AE9B-2C7D-4339-91DE-4F483E0DA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647" y="3428999"/>
            <a:ext cx="3238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ltimate tic-tac-toe - The Game Gal">
            <a:extLst>
              <a:ext uri="{FF2B5EF4-FFF2-40B4-BE49-F238E27FC236}">
                <a16:creationId xmlns:a16="http://schemas.microsoft.com/office/drawing/2014/main" id="{C0133885-43B5-4E6D-97CF-EE8BB5DFA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66" y="0"/>
            <a:ext cx="3238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and Drawn Tic tac toe illustration 13127170 PNG">
            <a:extLst>
              <a:ext uri="{FF2B5EF4-FFF2-40B4-BE49-F238E27FC236}">
                <a16:creationId xmlns:a16="http://schemas.microsoft.com/office/drawing/2014/main" id="{6A39AF6F-656E-4C71-A48D-7740DC4CEC7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r="73099" b="72416"/>
          <a:stretch/>
        </p:blipFill>
        <p:spPr bwMode="auto">
          <a:xfrm rot="191356">
            <a:off x="-106441" y="-279570"/>
            <a:ext cx="1231191" cy="118354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Hand Drawn Tic tac toe illustration 13127170 PNG">
            <a:extLst>
              <a:ext uri="{FF2B5EF4-FFF2-40B4-BE49-F238E27FC236}">
                <a16:creationId xmlns:a16="http://schemas.microsoft.com/office/drawing/2014/main" id="{E0BB2A29-4A99-4128-9354-082A7DC40901}"/>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r="73099" b="72416"/>
          <a:stretch/>
        </p:blipFill>
        <p:spPr bwMode="auto">
          <a:xfrm>
            <a:off x="9823492" y="4357971"/>
            <a:ext cx="1094585" cy="105222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and Drawn Tic tac toe illustration 13127170 PNG">
            <a:extLst>
              <a:ext uri="{FF2B5EF4-FFF2-40B4-BE49-F238E27FC236}">
                <a16:creationId xmlns:a16="http://schemas.microsoft.com/office/drawing/2014/main" id="{E352FB8C-963E-45DD-86E5-1C2E8E2B5AFD}"/>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644" t="75137" r="70960" b="-3655"/>
          <a:stretch/>
        </p:blipFill>
        <p:spPr bwMode="auto">
          <a:xfrm rot="20990358">
            <a:off x="10870554" y="3695892"/>
            <a:ext cx="1208298" cy="1052802"/>
          </a:xfrm>
          <a:prstGeom prst="rect">
            <a:avLst/>
          </a:prstGeom>
          <a:noFill/>
          <a:extLst>
            <a:ext uri="{909E8E84-426E-40DD-AFC4-6F175D3DCCD1}">
              <a14:hiddenFill xmlns:a14="http://schemas.microsoft.com/office/drawing/2010/main">
                <a:solidFill>
                  <a:srgbClr val="FFFFFF"/>
                </a:solidFill>
              </a14:hiddenFill>
            </a:ext>
          </a:extLst>
        </p:spPr>
      </p:pic>
      <p:sp>
        <p:nvSpPr>
          <p:cNvPr id="8" name="Hộp Văn bản 7">
            <a:extLst>
              <a:ext uri="{FF2B5EF4-FFF2-40B4-BE49-F238E27FC236}">
                <a16:creationId xmlns:a16="http://schemas.microsoft.com/office/drawing/2014/main" id="{BC32EB97-44C3-4741-96F8-F0E986F94017}"/>
              </a:ext>
            </a:extLst>
          </p:cNvPr>
          <p:cNvSpPr txBox="1"/>
          <p:nvPr/>
        </p:nvSpPr>
        <p:spPr>
          <a:xfrm>
            <a:off x="2245511" y="1821635"/>
            <a:ext cx="8113214" cy="2400657"/>
          </a:xfrm>
          <a:prstGeom prst="rect">
            <a:avLst/>
          </a:prstGeom>
          <a:noFill/>
          <a:ln>
            <a:noFill/>
          </a:ln>
        </p:spPr>
        <p:txBody>
          <a:bodyPr wrap="square" rtlCol="0">
            <a:spAutoFit/>
          </a:bodyPr>
          <a:lstStyle/>
          <a:p>
            <a:r>
              <a:rPr lang="en-US" sz="15000" b="1">
                <a:solidFill>
                  <a:schemeClr val="accent5">
                    <a:lumMod val="50000"/>
                  </a:schemeClr>
                </a:solidFill>
                <a:latin typeface="iCiel Panton Black" panose="00000A00000000000000" pitchFamily="50" charset="0"/>
              </a:rPr>
              <a:t>TIC TAC</a:t>
            </a:r>
            <a:r>
              <a:rPr lang="en-US" sz="15000" b="1">
                <a:solidFill>
                  <a:srgbClr val="993300"/>
                </a:solidFill>
                <a:latin typeface="iCiel Brush Up" panose="02000000000000000000" pitchFamily="2" charset="0"/>
              </a:rPr>
              <a:t> </a:t>
            </a:r>
          </a:p>
        </p:txBody>
      </p:sp>
      <p:sp>
        <p:nvSpPr>
          <p:cNvPr id="30" name="Hộp Văn bản 29">
            <a:extLst>
              <a:ext uri="{FF2B5EF4-FFF2-40B4-BE49-F238E27FC236}">
                <a16:creationId xmlns:a16="http://schemas.microsoft.com/office/drawing/2014/main" id="{DDC84982-FBA3-4938-84BE-45035C3E840D}"/>
              </a:ext>
            </a:extLst>
          </p:cNvPr>
          <p:cNvSpPr txBox="1"/>
          <p:nvPr/>
        </p:nvSpPr>
        <p:spPr>
          <a:xfrm>
            <a:off x="3738894" y="2750400"/>
            <a:ext cx="5821376" cy="2400657"/>
          </a:xfrm>
          <a:prstGeom prst="rect">
            <a:avLst/>
          </a:prstGeom>
          <a:noFill/>
        </p:spPr>
        <p:txBody>
          <a:bodyPr wrap="square" rtlCol="0">
            <a:spAutoFit/>
          </a:bodyPr>
          <a:lstStyle/>
          <a:p>
            <a:r>
              <a:rPr lang="en-US" sz="15000" b="1">
                <a:solidFill>
                  <a:srgbClr val="993300"/>
                </a:solidFill>
                <a:latin typeface="iCiel Panton Black" panose="00000A00000000000000" pitchFamily="50" charset="0"/>
              </a:rPr>
              <a:t>TOE</a:t>
            </a:r>
            <a:r>
              <a:rPr lang="en-US" sz="13000" b="1">
                <a:solidFill>
                  <a:srgbClr val="993300"/>
                </a:solidFill>
                <a:latin typeface="iCiel Brush Up" panose="02000000000000000000" pitchFamily="2" charset="0"/>
              </a:rPr>
              <a:t> </a:t>
            </a:r>
          </a:p>
        </p:txBody>
      </p:sp>
      <p:sp>
        <p:nvSpPr>
          <p:cNvPr id="2" name="Hộp Văn bản 1">
            <a:extLst>
              <a:ext uri="{FF2B5EF4-FFF2-40B4-BE49-F238E27FC236}">
                <a16:creationId xmlns:a16="http://schemas.microsoft.com/office/drawing/2014/main" id="{756C210F-F1E4-40EB-B47B-EDBCF8507C79}"/>
              </a:ext>
            </a:extLst>
          </p:cNvPr>
          <p:cNvSpPr txBox="1"/>
          <p:nvPr/>
        </p:nvSpPr>
        <p:spPr>
          <a:xfrm>
            <a:off x="5132622" y="5040868"/>
            <a:ext cx="3479800" cy="400110"/>
          </a:xfrm>
          <a:prstGeom prst="rect">
            <a:avLst/>
          </a:prstGeom>
          <a:noFill/>
        </p:spPr>
        <p:txBody>
          <a:bodyPr wrap="square" rtlCol="0">
            <a:spAutoFit/>
          </a:bodyPr>
          <a:lstStyle/>
          <a:p>
            <a:r>
              <a:rPr lang="en-US" sz="2000" b="1">
                <a:latin typeface="Garamond" panose="02020404030301010803" pitchFamily="18" charset="0"/>
              </a:rPr>
              <a:t>Vu Minh Thinh</a:t>
            </a:r>
          </a:p>
        </p:txBody>
      </p:sp>
      <p:sp>
        <p:nvSpPr>
          <p:cNvPr id="11" name="Lưu đồ: Tiến trình 10">
            <a:extLst>
              <a:ext uri="{FF2B5EF4-FFF2-40B4-BE49-F238E27FC236}">
                <a16:creationId xmlns:a16="http://schemas.microsoft.com/office/drawing/2014/main" id="{3D6CC975-1065-46C8-8CE3-F608DB5F4414}"/>
              </a:ext>
            </a:extLst>
          </p:cNvPr>
          <p:cNvSpPr/>
          <p:nvPr/>
        </p:nvSpPr>
        <p:spPr>
          <a:xfrm>
            <a:off x="13764175" y="266701"/>
            <a:ext cx="1828800" cy="6400800"/>
          </a:xfrm>
          <a:prstGeom prst="flowChartProcess">
            <a:avLst/>
          </a:prstGeom>
          <a:solidFill>
            <a:srgbClr val="88A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2" name="Lưu đồ: Tiến trình 11">
            <a:extLst>
              <a:ext uri="{FF2B5EF4-FFF2-40B4-BE49-F238E27FC236}">
                <a16:creationId xmlns:a16="http://schemas.microsoft.com/office/drawing/2014/main" id="{31225CE9-AE21-4C60-96C2-8F7B207B1263}"/>
              </a:ext>
            </a:extLst>
          </p:cNvPr>
          <p:cNvSpPr/>
          <p:nvPr/>
        </p:nvSpPr>
        <p:spPr>
          <a:xfrm>
            <a:off x="15592975" y="266701"/>
            <a:ext cx="1828800" cy="275253"/>
          </a:xfrm>
          <a:prstGeom prst="flowChartProcess">
            <a:avLst/>
          </a:prstGeom>
          <a:solidFill>
            <a:srgbClr val="304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3" name="Lưu đồ: Tiến trình 12">
            <a:extLst>
              <a:ext uri="{FF2B5EF4-FFF2-40B4-BE49-F238E27FC236}">
                <a16:creationId xmlns:a16="http://schemas.microsoft.com/office/drawing/2014/main" id="{B14DD4A4-76A3-46FA-9795-2F78BB560454}"/>
              </a:ext>
            </a:extLst>
          </p:cNvPr>
          <p:cNvSpPr/>
          <p:nvPr/>
        </p:nvSpPr>
        <p:spPr>
          <a:xfrm>
            <a:off x="17421775" y="266701"/>
            <a:ext cx="1828800" cy="6400800"/>
          </a:xfrm>
          <a:prstGeom prst="flowChartProcess">
            <a:avLst/>
          </a:prstGeom>
          <a:solidFill>
            <a:srgbClr val="88A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4" name="Lưu đồ: Tiến trình 13">
            <a:extLst>
              <a:ext uri="{FF2B5EF4-FFF2-40B4-BE49-F238E27FC236}">
                <a16:creationId xmlns:a16="http://schemas.microsoft.com/office/drawing/2014/main" id="{C981D028-3916-47F9-AB04-BC5449293791}"/>
              </a:ext>
            </a:extLst>
          </p:cNvPr>
          <p:cNvSpPr/>
          <p:nvPr/>
        </p:nvSpPr>
        <p:spPr>
          <a:xfrm>
            <a:off x="19250575" y="266701"/>
            <a:ext cx="1828800" cy="6400800"/>
          </a:xfrm>
          <a:prstGeom prst="flowChartProcess">
            <a:avLst/>
          </a:prstGeom>
          <a:solidFill>
            <a:srgbClr val="88A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Lưu đồ: Tiến trình 14">
            <a:extLst>
              <a:ext uri="{FF2B5EF4-FFF2-40B4-BE49-F238E27FC236}">
                <a16:creationId xmlns:a16="http://schemas.microsoft.com/office/drawing/2014/main" id="{B59B71E5-098C-4D07-A558-85A139A1FEF2}"/>
              </a:ext>
            </a:extLst>
          </p:cNvPr>
          <p:cNvSpPr/>
          <p:nvPr/>
        </p:nvSpPr>
        <p:spPr>
          <a:xfrm>
            <a:off x="21079375" y="266701"/>
            <a:ext cx="1828800" cy="6400800"/>
          </a:xfrm>
          <a:prstGeom prst="flowChartProcess">
            <a:avLst/>
          </a:prstGeom>
          <a:solidFill>
            <a:srgbClr val="88A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6" name="Lưu đồ: Tiến trình 15">
            <a:extLst>
              <a:ext uri="{FF2B5EF4-FFF2-40B4-BE49-F238E27FC236}">
                <a16:creationId xmlns:a16="http://schemas.microsoft.com/office/drawing/2014/main" id="{C426C7F8-F49E-4611-B994-75197CC6D6B7}"/>
              </a:ext>
            </a:extLst>
          </p:cNvPr>
          <p:cNvSpPr/>
          <p:nvPr/>
        </p:nvSpPr>
        <p:spPr>
          <a:xfrm>
            <a:off x="13764175" y="-1171868"/>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chemeClr val="tx1">
                    <a:lumMod val="95000"/>
                    <a:lumOff val="5000"/>
                  </a:schemeClr>
                </a:solidFill>
                <a:latin typeface="Sitka Heading" panose="02000505000000020004" pitchFamily="2" charset="0"/>
              </a:rPr>
              <a:t>Mục Lục</a:t>
            </a:r>
          </a:p>
        </p:txBody>
      </p:sp>
      <p:sp>
        <p:nvSpPr>
          <p:cNvPr id="17" name="Lưu đồ: Tiến trình 16">
            <a:extLst>
              <a:ext uri="{FF2B5EF4-FFF2-40B4-BE49-F238E27FC236}">
                <a16:creationId xmlns:a16="http://schemas.microsoft.com/office/drawing/2014/main" id="{CFD4BFCE-93BF-47BE-982A-C8CEDD1BA8E4}"/>
              </a:ext>
            </a:extLst>
          </p:cNvPr>
          <p:cNvSpPr/>
          <p:nvPr/>
        </p:nvSpPr>
        <p:spPr>
          <a:xfrm>
            <a:off x="20926975" y="-1171871"/>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lumMod val="95000"/>
                    <a:lumOff val="5000"/>
                  </a:schemeClr>
                </a:solidFill>
                <a:latin typeface="Sitka Heading" panose="02000505000000020004" pitchFamily="2" charset="0"/>
              </a:rPr>
              <a:t>IV</a:t>
            </a:r>
          </a:p>
        </p:txBody>
      </p:sp>
      <p:sp>
        <p:nvSpPr>
          <p:cNvPr id="18" name="Lưu đồ: Tiến trình 17">
            <a:extLst>
              <a:ext uri="{FF2B5EF4-FFF2-40B4-BE49-F238E27FC236}">
                <a16:creationId xmlns:a16="http://schemas.microsoft.com/office/drawing/2014/main" id="{0F9D1A7C-AD8C-4236-A815-551109866985}"/>
              </a:ext>
            </a:extLst>
          </p:cNvPr>
          <p:cNvSpPr/>
          <p:nvPr/>
        </p:nvSpPr>
        <p:spPr>
          <a:xfrm>
            <a:off x="15592975" y="-1171869"/>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lumMod val="95000"/>
                    <a:lumOff val="5000"/>
                  </a:schemeClr>
                </a:solidFill>
                <a:latin typeface="Sitka Heading" panose="02000505000000020004" pitchFamily="2" charset="0"/>
              </a:rPr>
              <a:t>I</a:t>
            </a:r>
          </a:p>
        </p:txBody>
      </p:sp>
      <p:sp>
        <p:nvSpPr>
          <p:cNvPr id="19" name="Lưu đồ: Tiến trình 18">
            <a:extLst>
              <a:ext uri="{FF2B5EF4-FFF2-40B4-BE49-F238E27FC236}">
                <a16:creationId xmlns:a16="http://schemas.microsoft.com/office/drawing/2014/main" id="{FFABD86D-067E-4067-8A0A-C45EFB4424E7}"/>
              </a:ext>
            </a:extLst>
          </p:cNvPr>
          <p:cNvSpPr/>
          <p:nvPr/>
        </p:nvSpPr>
        <p:spPr>
          <a:xfrm>
            <a:off x="17421775" y="-1171870"/>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lumMod val="95000"/>
                    <a:lumOff val="5000"/>
                  </a:schemeClr>
                </a:solidFill>
                <a:latin typeface="Sitka Heading" panose="02000505000000020004" pitchFamily="2" charset="0"/>
              </a:rPr>
              <a:t>II</a:t>
            </a:r>
          </a:p>
        </p:txBody>
      </p:sp>
      <p:sp>
        <p:nvSpPr>
          <p:cNvPr id="20" name="Lưu đồ: Tiến trình 19">
            <a:extLst>
              <a:ext uri="{FF2B5EF4-FFF2-40B4-BE49-F238E27FC236}">
                <a16:creationId xmlns:a16="http://schemas.microsoft.com/office/drawing/2014/main" id="{A7308A8F-EA29-4EDA-95B1-5DF957AEC81E}"/>
              </a:ext>
            </a:extLst>
          </p:cNvPr>
          <p:cNvSpPr/>
          <p:nvPr/>
        </p:nvSpPr>
        <p:spPr>
          <a:xfrm>
            <a:off x="19098175" y="-1163317"/>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lumMod val="95000"/>
                    <a:lumOff val="5000"/>
                  </a:schemeClr>
                </a:solidFill>
                <a:latin typeface="Sitka Heading" panose="02000505000000020004" pitchFamily="2" charset="0"/>
              </a:rPr>
              <a:t>III</a:t>
            </a:r>
          </a:p>
        </p:txBody>
      </p:sp>
      <p:cxnSp>
        <p:nvCxnSpPr>
          <p:cNvPr id="21" name="Đường nối Thẳng 20">
            <a:extLst>
              <a:ext uri="{FF2B5EF4-FFF2-40B4-BE49-F238E27FC236}">
                <a16:creationId xmlns:a16="http://schemas.microsoft.com/office/drawing/2014/main" id="{952DB578-4B4D-4E3E-8935-79C9E6BEA21C}"/>
              </a:ext>
            </a:extLst>
          </p:cNvPr>
          <p:cNvCxnSpPr>
            <a:cxnSpLocks/>
          </p:cNvCxnSpPr>
          <p:nvPr/>
        </p:nvCxnSpPr>
        <p:spPr>
          <a:xfrm>
            <a:off x="14049131" y="7111897"/>
            <a:ext cx="1369773" cy="0"/>
          </a:xfrm>
          <a:prstGeom prst="line">
            <a:avLst/>
          </a:prstGeom>
          <a:ln w="190500" cap="rnd">
            <a:solidFill>
              <a:srgbClr val="163020"/>
            </a:solidFill>
          </a:ln>
        </p:spPr>
        <p:style>
          <a:lnRef idx="3">
            <a:schemeClr val="dk1"/>
          </a:lnRef>
          <a:fillRef idx="0">
            <a:schemeClr val="dk1"/>
          </a:fillRef>
          <a:effectRef idx="2">
            <a:schemeClr val="dk1"/>
          </a:effectRef>
          <a:fontRef idx="minor">
            <a:schemeClr val="tx1"/>
          </a:fontRef>
        </p:style>
      </p:cxnSp>
      <p:cxnSp>
        <p:nvCxnSpPr>
          <p:cNvPr id="22" name="Đường nối Thẳng 21">
            <a:extLst>
              <a:ext uri="{FF2B5EF4-FFF2-40B4-BE49-F238E27FC236}">
                <a16:creationId xmlns:a16="http://schemas.microsoft.com/office/drawing/2014/main" id="{CB5880AD-88EC-48BD-A5B2-F87273401186}"/>
              </a:ext>
            </a:extLst>
          </p:cNvPr>
          <p:cNvCxnSpPr>
            <a:cxnSpLocks/>
          </p:cNvCxnSpPr>
          <p:nvPr/>
        </p:nvCxnSpPr>
        <p:spPr>
          <a:xfrm>
            <a:off x="15209878" y="7364049"/>
            <a:ext cx="209027" cy="0"/>
          </a:xfrm>
          <a:prstGeom prst="line">
            <a:avLst/>
          </a:prstGeom>
          <a:ln w="190500" cap="rnd">
            <a:solidFill>
              <a:srgbClr val="304D30"/>
            </a:solidFill>
          </a:ln>
        </p:spPr>
        <p:style>
          <a:lnRef idx="3">
            <a:schemeClr val="dk1"/>
          </a:lnRef>
          <a:fillRef idx="0">
            <a:schemeClr val="dk1"/>
          </a:fillRef>
          <a:effectRef idx="2">
            <a:schemeClr val="dk1"/>
          </a:effectRef>
          <a:fontRef idx="minor">
            <a:schemeClr val="tx1"/>
          </a:fontRef>
        </p:style>
      </p:cxnSp>
      <p:cxnSp>
        <p:nvCxnSpPr>
          <p:cNvPr id="23" name="Đường nối Thẳng 22">
            <a:extLst>
              <a:ext uri="{FF2B5EF4-FFF2-40B4-BE49-F238E27FC236}">
                <a16:creationId xmlns:a16="http://schemas.microsoft.com/office/drawing/2014/main" id="{9C41E9D3-C421-4361-ADD1-AE8F978B04B6}"/>
              </a:ext>
            </a:extLst>
          </p:cNvPr>
          <p:cNvCxnSpPr>
            <a:cxnSpLocks/>
          </p:cNvCxnSpPr>
          <p:nvPr/>
        </p:nvCxnSpPr>
        <p:spPr>
          <a:xfrm>
            <a:off x="15209878" y="7729809"/>
            <a:ext cx="209026" cy="0"/>
          </a:xfrm>
          <a:prstGeom prst="line">
            <a:avLst/>
          </a:prstGeom>
          <a:ln w="190500" cap="rnd">
            <a:solidFill>
              <a:srgbClr val="B6C4B6"/>
            </a:solidFill>
          </a:ln>
        </p:spPr>
        <p:style>
          <a:lnRef idx="3">
            <a:schemeClr val="dk1"/>
          </a:lnRef>
          <a:fillRef idx="0">
            <a:schemeClr val="dk1"/>
          </a:fillRef>
          <a:effectRef idx="2">
            <a:schemeClr val="dk1"/>
          </a:effectRef>
          <a:fontRef idx="minor">
            <a:schemeClr val="tx1"/>
          </a:fontRef>
        </p:style>
      </p:cxnSp>
      <p:cxnSp>
        <p:nvCxnSpPr>
          <p:cNvPr id="24" name="Đường nối Thẳng 23">
            <a:extLst>
              <a:ext uri="{FF2B5EF4-FFF2-40B4-BE49-F238E27FC236}">
                <a16:creationId xmlns:a16="http://schemas.microsoft.com/office/drawing/2014/main" id="{CCDDD11E-5F08-4FB1-A893-6F3E257F7588}"/>
              </a:ext>
            </a:extLst>
          </p:cNvPr>
          <p:cNvCxnSpPr>
            <a:cxnSpLocks/>
          </p:cNvCxnSpPr>
          <p:nvPr/>
        </p:nvCxnSpPr>
        <p:spPr>
          <a:xfrm>
            <a:off x="15209878" y="8080329"/>
            <a:ext cx="209026" cy="0"/>
          </a:xfrm>
          <a:prstGeom prst="line">
            <a:avLst/>
          </a:prstGeom>
          <a:ln w="190500" cap="rnd">
            <a:solidFill>
              <a:srgbClr val="EEF0E5"/>
            </a:solidFill>
          </a:ln>
        </p:spPr>
        <p:style>
          <a:lnRef idx="3">
            <a:schemeClr val="dk1"/>
          </a:lnRef>
          <a:fillRef idx="0">
            <a:schemeClr val="dk1"/>
          </a:fillRef>
          <a:effectRef idx="2">
            <a:schemeClr val="dk1"/>
          </a:effectRef>
          <a:fontRef idx="minor">
            <a:schemeClr val="tx1"/>
          </a:fontRef>
        </p:style>
      </p:cxnSp>
      <p:sp>
        <p:nvSpPr>
          <p:cNvPr id="25" name="Hộp Văn bản 24">
            <a:extLst>
              <a:ext uri="{FF2B5EF4-FFF2-40B4-BE49-F238E27FC236}">
                <a16:creationId xmlns:a16="http://schemas.microsoft.com/office/drawing/2014/main" id="{0209A03D-FF03-490B-B8F4-ADA874181AE0}"/>
              </a:ext>
            </a:extLst>
          </p:cNvPr>
          <p:cNvSpPr txBox="1"/>
          <p:nvPr/>
        </p:nvSpPr>
        <p:spPr>
          <a:xfrm>
            <a:off x="14412412" y="7111897"/>
            <a:ext cx="1208625" cy="400110"/>
          </a:xfrm>
          <a:prstGeom prst="rect">
            <a:avLst/>
          </a:prstGeom>
          <a:noFill/>
        </p:spPr>
        <p:txBody>
          <a:bodyPr wrap="square" rtlCol="0">
            <a:spAutoFit/>
          </a:bodyPr>
          <a:lstStyle/>
          <a:p>
            <a:r>
              <a:rPr lang="en-US" sz="2000" b="1">
                <a:latin typeface="iCiel Panton Black" panose="00000A00000000000000" pitchFamily="50" charset="0"/>
              </a:rPr>
              <a:t>01</a:t>
            </a:r>
          </a:p>
        </p:txBody>
      </p:sp>
      <p:sp>
        <p:nvSpPr>
          <p:cNvPr id="26" name="Hộp Văn bản 25">
            <a:extLst>
              <a:ext uri="{FF2B5EF4-FFF2-40B4-BE49-F238E27FC236}">
                <a16:creationId xmlns:a16="http://schemas.microsoft.com/office/drawing/2014/main" id="{4B1EC595-6BA1-43B1-821B-D09E09E6C811}"/>
              </a:ext>
            </a:extLst>
          </p:cNvPr>
          <p:cNvSpPr txBox="1"/>
          <p:nvPr/>
        </p:nvSpPr>
        <p:spPr>
          <a:xfrm>
            <a:off x="15715253" y="7791580"/>
            <a:ext cx="5494877" cy="163121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5000" b="1">
                <a:solidFill>
                  <a:schemeClr val="tx1">
                    <a:lumMod val="95000"/>
                    <a:lumOff val="5000"/>
                  </a:schemeClr>
                </a:solidFill>
                <a:latin typeface="iCiel Cadena" panose="02000503000000020004" pitchFamily="50" charset="0"/>
              </a:rPr>
              <a:t>I</a:t>
            </a:r>
          </a:p>
          <a:p>
            <a:pPr algn="ctr"/>
            <a:r>
              <a:rPr lang="en-US" sz="5000" b="1">
                <a:solidFill>
                  <a:schemeClr val="tx1">
                    <a:lumMod val="95000"/>
                    <a:lumOff val="5000"/>
                  </a:schemeClr>
                </a:solidFill>
                <a:latin typeface="iCiel Cadena" panose="02000503000000020004" pitchFamily="50" charset="0"/>
              </a:rPr>
              <a:t> </a:t>
            </a:r>
            <a:r>
              <a:rPr lang="en-US" sz="5000" b="1">
                <a:solidFill>
                  <a:srgbClr val="163020"/>
                </a:solidFill>
                <a:latin typeface="iCiel Cadena" panose="02000503000000020004" pitchFamily="50" charset="0"/>
              </a:rPr>
              <a:t>Giới thiệu</a:t>
            </a:r>
          </a:p>
        </p:txBody>
      </p:sp>
      <p:grpSp>
        <p:nvGrpSpPr>
          <p:cNvPr id="33" name="Nhóm 32">
            <a:extLst>
              <a:ext uri="{FF2B5EF4-FFF2-40B4-BE49-F238E27FC236}">
                <a16:creationId xmlns:a16="http://schemas.microsoft.com/office/drawing/2014/main" id="{964CE757-9BC0-4780-8F8E-BEF66AE84255}"/>
              </a:ext>
            </a:extLst>
          </p:cNvPr>
          <p:cNvGrpSpPr/>
          <p:nvPr/>
        </p:nvGrpSpPr>
        <p:grpSpPr>
          <a:xfrm>
            <a:off x="4185174" y="7343451"/>
            <a:ext cx="6418277" cy="736878"/>
            <a:chOff x="1619774" y="1094924"/>
            <a:chExt cx="6418277" cy="736878"/>
          </a:xfrm>
        </p:grpSpPr>
        <p:sp>
          <p:nvSpPr>
            <p:cNvPr id="34" name="Hộp Văn bản 33">
              <a:extLst>
                <a:ext uri="{FF2B5EF4-FFF2-40B4-BE49-F238E27FC236}">
                  <a16:creationId xmlns:a16="http://schemas.microsoft.com/office/drawing/2014/main" id="{3AB7F98E-62E0-4868-B171-EB5CF9D6A50C}"/>
                </a:ext>
              </a:extLst>
            </p:cNvPr>
            <p:cNvSpPr txBox="1"/>
            <p:nvPr/>
          </p:nvSpPr>
          <p:spPr>
            <a:xfrm>
              <a:off x="1619774" y="1094924"/>
              <a:ext cx="1828800" cy="553998"/>
            </a:xfrm>
            <a:prstGeom prst="rect">
              <a:avLst/>
            </a:prstGeom>
            <a:noFill/>
          </p:spPr>
          <p:txBody>
            <a:bodyPr wrap="square">
              <a:spAutoFit/>
            </a:bodyPr>
            <a:lstStyle/>
            <a:p>
              <a:r>
                <a:rPr lang="en-US" sz="3000" b="1">
                  <a:solidFill>
                    <a:schemeClr val="accent4">
                      <a:lumMod val="60000"/>
                      <a:lumOff val="40000"/>
                    </a:schemeClr>
                  </a:solidFill>
                  <a:latin typeface="iCiel Panton Black" panose="00000A00000000000000" pitchFamily="50" charset="0"/>
                </a:rPr>
                <a:t>TIC TAC</a:t>
              </a:r>
              <a:r>
                <a:rPr lang="en-US" sz="3000" b="1">
                  <a:solidFill>
                    <a:schemeClr val="accent4">
                      <a:lumMod val="60000"/>
                      <a:lumOff val="40000"/>
                    </a:schemeClr>
                  </a:solidFill>
                  <a:latin typeface="iCiel Brush Up" panose="02000000000000000000" pitchFamily="2" charset="0"/>
                </a:rPr>
                <a:t> </a:t>
              </a:r>
            </a:p>
          </p:txBody>
        </p:sp>
        <p:sp>
          <p:nvSpPr>
            <p:cNvPr id="35" name="Hộp Văn bản 34">
              <a:extLst>
                <a:ext uri="{FF2B5EF4-FFF2-40B4-BE49-F238E27FC236}">
                  <a16:creationId xmlns:a16="http://schemas.microsoft.com/office/drawing/2014/main" id="{9443A888-C3AF-43AE-BC62-7D489B697990}"/>
                </a:ext>
              </a:extLst>
            </p:cNvPr>
            <p:cNvSpPr txBox="1"/>
            <p:nvPr/>
          </p:nvSpPr>
          <p:spPr>
            <a:xfrm>
              <a:off x="1942051" y="1277804"/>
              <a:ext cx="6096000" cy="553998"/>
            </a:xfrm>
            <a:prstGeom prst="rect">
              <a:avLst/>
            </a:prstGeom>
            <a:noFill/>
          </p:spPr>
          <p:txBody>
            <a:bodyPr wrap="square">
              <a:spAutoFit/>
            </a:bodyPr>
            <a:lstStyle/>
            <a:p>
              <a:r>
                <a:rPr lang="en-US" sz="3000" b="1">
                  <a:solidFill>
                    <a:schemeClr val="bg1"/>
                  </a:solidFill>
                  <a:latin typeface="iCiel Panton Black" panose="00000A00000000000000" pitchFamily="50" charset="0"/>
                </a:rPr>
                <a:t>TOE</a:t>
              </a:r>
              <a:endParaRPr lang="en-US" sz="3000" b="1">
                <a:solidFill>
                  <a:schemeClr val="bg1"/>
                </a:solidFill>
              </a:endParaRPr>
            </a:p>
          </p:txBody>
        </p:sp>
      </p:grpSp>
      <p:pic>
        <p:nvPicPr>
          <p:cNvPr id="31" name="Picture 4" descr="Hand Drawn Tic tac toe illustration 13127170 PNG">
            <a:extLst>
              <a:ext uri="{FF2B5EF4-FFF2-40B4-BE49-F238E27FC236}">
                <a16:creationId xmlns:a16="http://schemas.microsoft.com/office/drawing/2014/main" id="{1723C350-42D1-46E1-9DCC-EF3143673765}"/>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644" t="75137" r="70960" b="-3655"/>
          <a:stretch/>
        </p:blipFill>
        <p:spPr bwMode="auto">
          <a:xfrm rot="20990358">
            <a:off x="953826" y="1295234"/>
            <a:ext cx="1208298" cy="105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300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ưu Đồ: Thay đổi Tiến Trình 11">
            <a:extLst>
              <a:ext uri="{FF2B5EF4-FFF2-40B4-BE49-F238E27FC236}">
                <a16:creationId xmlns:a16="http://schemas.microsoft.com/office/drawing/2014/main" id="{F9C39E17-67CD-40C4-8CAC-F9B9D3247C31}"/>
              </a:ext>
            </a:extLst>
          </p:cNvPr>
          <p:cNvSpPr/>
          <p:nvPr/>
        </p:nvSpPr>
        <p:spPr>
          <a:xfrm>
            <a:off x="627743" y="854544"/>
            <a:ext cx="10936514" cy="5591656"/>
          </a:xfrm>
          <a:prstGeom prst="flowChartAlternateProcess">
            <a:avLst/>
          </a:prstGeom>
          <a:solidFill>
            <a:srgbClr val="F2F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2F1EB"/>
              </a:solidFill>
            </a:endParaRPr>
          </a:p>
        </p:txBody>
      </p:sp>
      <p:sp>
        <p:nvSpPr>
          <p:cNvPr id="15" name="Hộp Văn bản 14">
            <a:extLst>
              <a:ext uri="{FF2B5EF4-FFF2-40B4-BE49-F238E27FC236}">
                <a16:creationId xmlns:a16="http://schemas.microsoft.com/office/drawing/2014/main" id="{18E8C0FD-23AE-4583-A15F-8BB113BBB323}"/>
              </a:ext>
            </a:extLst>
          </p:cNvPr>
          <p:cNvSpPr txBox="1"/>
          <p:nvPr/>
        </p:nvSpPr>
        <p:spPr>
          <a:xfrm>
            <a:off x="2525684" y="88634"/>
            <a:ext cx="7140631" cy="646331"/>
          </a:xfrm>
          <a:prstGeom prst="rect">
            <a:avLst/>
          </a:prstGeom>
          <a:noFill/>
        </p:spPr>
        <p:txBody>
          <a:bodyPr wrap="square" rtlCol="0">
            <a:spAutoFit/>
          </a:bodyPr>
          <a:lstStyle/>
          <a:p>
            <a:r>
              <a:rPr lang="en-US" sz="3600" b="1">
                <a:effectLst/>
                <a:latin typeface="iCiel Cadena" panose="02000503000000020004" pitchFamily="50" charset="0"/>
                <a:ea typeface="Arial" panose="020B0604020202020204" pitchFamily="34" charset="0"/>
                <a:cs typeface="Times New Roman" panose="02020603050405020304" pitchFamily="18" charset="0"/>
              </a:rPr>
              <a:t>MainActivity</a:t>
            </a:r>
            <a:r>
              <a:rPr lang="vi-VN" sz="3600" b="1">
                <a:effectLst/>
                <a:latin typeface="iCiel Cadena" panose="02000503000000020004" pitchFamily="50" charset="0"/>
                <a:ea typeface="Arial" panose="020B0604020202020204" pitchFamily="34" charset="0"/>
                <a:cs typeface="Times New Roman" panose="02020603050405020304" pitchFamily="18" charset="0"/>
              </a:rPr>
              <a:t>.java</a:t>
            </a:r>
            <a:r>
              <a:rPr lang="en-US" sz="3600" b="1">
                <a:effectLst/>
                <a:latin typeface="iCiel Cadena" panose="02000503000000020004" pitchFamily="50" charset="0"/>
                <a:ea typeface="Arial" panose="020B0604020202020204" pitchFamily="34" charset="0"/>
                <a:cs typeface="Times New Roman" panose="02020603050405020304" pitchFamily="18" charset="0"/>
              </a:rPr>
              <a:t>, </a:t>
            </a:r>
            <a:r>
              <a:rPr lang="en-US" sz="3600" b="1">
                <a:latin typeface="iCiel Cadena" panose="02000503000000020004" pitchFamily="50" charset="0"/>
                <a:cs typeface="Times New Roman" panose="02020603050405020304" pitchFamily="18" charset="0"/>
              </a:rPr>
              <a:t>SelectMap.java</a:t>
            </a:r>
            <a:endParaRPr lang="en-US" sz="3600" b="1">
              <a:latin typeface="iCiel Cadena" panose="02000503000000020004" pitchFamily="50" charset="0"/>
            </a:endParaRPr>
          </a:p>
        </p:txBody>
      </p:sp>
      <p:sp>
        <p:nvSpPr>
          <p:cNvPr id="2" name="Hộp Văn bản 1">
            <a:extLst>
              <a:ext uri="{FF2B5EF4-FFF2-40B4-BE49-F238E27FC236}">
                <a16:creationId xmlns:a16="http://schemas.microsoft.com/office/drawing/2014/main" id="{3A9DE16D-3F2C-4E2F-8DA3-ABEC264EC70D}"/>
              </a:ext>
            </a:extLst>
          </p:cNvPr>
          <p:cNvSpPr txBox="1"/>
          <p:nvPr/>
        </p:nvSpPr>
        <p:spPr>
          <a:xfrm>
            <a:off x="834385" y="2303837"/>
            <a:ext cx="3412485" cy="2677656"/>
          </a:xfrm>
          <a:prstGeom prst="rect">
            <a:avLst/>
          </a:prstGeom>
          <a:noFill/>
        </p:spPr>
        <p:txBody>
          <a:bodyPr wrap="square" rtlCol="0">
            <a:spAutoFit/>
          </a:bodyPr>
          <a:lstStyle/>
          <a:p>
            <a:r>
              <a:rPr lang="vi-VN" sz="3000" b="1">
                <a:effectLst/>
                <a:latin typeface="iCiel Cadena" panose="02000503000000020004" pitchFamily="50" charset="0"/>
                <a:ea typeface="Arial" panose="020B0604020202020204" pitchFamily="34" charset="0"/>
                <a:cs typeface="Times New Roman" panose="02020603050405020304" pitchFamily="18" charset="0"/>
              </a:rPr>
              <a:t>Mã nguồn cho cửa sổ menu và chức năng chuyển đổi giữa các kích thước bảng.</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endParaRPr lang="en-US" b="1"/>
          </a:p>
        </p:txBody>
      </p:sp>
      <p:pic>
        <p:nvPicPr>
          <p:cNvPr id="4" name="Picture 3">
            <a:extLst>
              <a:ext uri="{FF2B5EF4-FFF2-40B4-BE49-F238E27FC236}">
                <a16:creationId xmlns:a16="http://schemas.microsoft.com/office/drawing/2014/main" id="{2BBBB5A1-B061-43DF-977D-77FB606A80E9}"/>
              </a:ext>
            </a:extLst>
          </p:cNvPr>
          <p:cNvPicPr>
            <a:picLocks noChangeAspect="1"/>
          </p:cNvPicPr>
          <p:nvPr/>
        </p:nvPicPr>
        <p:blipFill>
          <a:blip r:embed="rId2"/>
          <a:stretch>
            <a:fillRect/>
          </a:stretch>
        </p:blipFill>
        <p:spPr>
          <a:xfrm>
            <a:off x="4453512" y="1169717"/>
            <a:ext cx="6639050" cy="4983287"/>
          </a:xfrm>
          <a:prstGeom prst="rect">
            <a:avLst/>
          </a:prstGeom>
        </p:spPr>
      </p:pic>
    </p:spTree>
    <p:extLst>
      <p:ext uri="{BB962C8B-B14F-4D97-AF65-F5344CB8AC3E}">
        <p14:creationId xmlns:p14="http://schemas.microsoft.com/office/powerpoint/2010/main" val="4270702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ưu Đồ: Thay đổi Tiến Trình 11">
            <a:extLst>
              <a:ext uri="{FF2B5EF4-FFF2-40B4-BE49-F238E27FC236}">
                <a16:creationId xmlns:a16="http://schemas.microsoft.com/office/drawing/2014/main" id="{F9C39E17-67CD-40C4-8CAC-F9B9D3247C31}"/>
              </a:ext>
            </a:extLst>
          </p:cNvPr>
          <p:cNvSpPr/>
          <p:nvPr/>
        </p:nvSpPr>
        <p:spPr>
          <a:xfrm>
            <a:off x="627743" y="854544"/>
            <a:ext cx="10936514" cy="5591656"/>
          </a:xfrm>
          <a:prstGeom prst="flowChartAlternateProcess">
            <a:avLst/>
          </a:prstGeom>
          <a:solidFill>
            <a:srgbClr val="F2F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2F1EB"/>
              </a:solidFill>
            </a:endParaRPr>
          </a:p>
        </p:txBody>
      </p:sp>
      <p:sp>
        <p:nvSpPr>
          <p:cNvPr id="15" name="Hộp Văn bản 14">
            <a:extLst>
              <a:ext uri="{FF2B5EF4-FFF2-40B4-BE49-F238E27FC236}">
                <a16:creationId xmlns:a16="http://schemas.microsoft.com/office/drawing/2014/main" id="{18E8C0FD-23AE-4583-A15F-8BB113BBB323}"/>
              </a:ext>
            </a:extLst>
          </p:cNvPr>
          <p:cNvSpPr txBox="1"/>
          <p:nvPr/>
        </p:nvSpPr>
        <p:spPr>
          <a:xfrm>
            <a:off x="2525684" y="88634"/>
            <a:ext cx="7140631" cy="646331"/>
          </a:xfrm>
          <a:prstGeom prst="rect">
            <a:avLst/>
          </a:prstGeom>
          <a:noFill/>
        </p:spPr>
        <p:txBody>
          <a:bodyPr wrap="square" rtlCol="0">
            <a:spAutoFit/>
          </a:bodyPr>
          <a:lstStyle/>
          <a:p>
            <a:r>
              <a:rPr lang="en-US" sz="3600" b="1">
                <a:effectLst/>
                <a:latin typeface="iCiel Cadena" panose="02000503000000020004" pitchFamily="50" charset="0"/>
                <a:ea typeface="Arial" panose="020B0604020202020204" pitchFamily="34" charset="0"/>
                <a:cs typeface="Times New Roman" panose="02020603050405020304" pitchFamily="18" charset="0"/>
              </a:rPr>
              <a:t>MainActivity</a:t>
            </a:r>
            <a:r>
              <a:rPr lang="vi-VN" sz="3600" b="1">
                <a:effectLst/>
                <a:latin typeface="iCiel Cadena" panose="02000503000000020004" pitchFamily="50" charset="0"/>
                <a:ea typeface="Arial" panose="020B0604020202020204" pitchFamily="34" charset="0"/>
                <a:cs typeface="Times New Roman" panose="02020603050405020304" pitchFamily="18" charset="0"/>
              </a:rPr>
              <a:t>.java</a:t>
            </a:r>
            <a:r>
              <a:rPr lang="en-US" sz="3600" b="1">
                <a:effectLst/>
                <a:latin typeface="iCiel Cadena" panose="02000503000000020004" pitchFamily="50" charset="0"/>
                <a:ea typeface="Arial" panose="020B0604020202020204" pitchFamily="34" charset="0"/>
                <a:cs typeface="Times New Roman" panose="02020603050405020304" pitchFamily="18" charset="0"/>
              </a:rPr>
              <a:t>, </a:t>
            </a:r>
            <a:r>
              <a:rPr lang="en-US" sz="3600" b="1">
                <a:latin typeface="iCiel Cadena" panose="02000503000000020004" pitchFamily="50" charset="0"/>
                <a:cs typeface="Times New Roman" panose="02020603050405020304" pitchFamily="18" charset="0"/>
              </a:rPr>
              <a:t>SelectMap.java</a:t>
            </a:r>
            <a:endParaRPr lang="en-US" sz="3600" b="1">
              <a:latin typeface="iCiel Cadena" panose="02000503000000020004" pitchFamily="50" charset="0"/>
            </a:endParaRPr>
          </a:p>
        </p:txBody>
      </p:sp>
      <p:sp>
        <p:nvSpPr>
          <p:cNvPr id="2" name="Hộp Văn bản 1">
            <a:extLst>
              <a:ext uri="{FF2B5EF4-FFF2-40B4-BE49-F238E27FC236}">
                <a16:creationId xmlns:a16="http://schemas.microsoft.com/office/drawing/2014/main" id="{3A9DE16D-3F2C-4E2F-8DA3-ABEC264EC70D}"/>
              </a:ext>
            </a:extLst>
          </p:cNvPr>
          <p:cNvSpPr txBox="1"/>
          <p:nvPr/>
        </p:nvSpPr>
        <p:spPr>
          <a:xfrm>
            <a:off x="834385" y="2303837"/>
            <a:ext cx="3412485" cy="2677656"/>
          </a:xfrm>
          <a:prstGeom prst="rect">
            <a:avLst/>
          </a:prstGeom>
          <a:noFill/>
        </p:spPr>
        <p:txBody>
          <a:bodyPr wrap="square" rtlCol="0">
            <a:spAutoFit/>
          </a:bodyPr>
          <a:lstStyle/>
          <a:p>
            <a:r>
              <a:rPr lang="vi-VN" sz="3000" b="1">
                <a:effectLst/>
                <a:latin typeface="iCiel Cadena" panose="02000503000000020004" pitchFamily="50" charset="0"/>
                <a:ea typeface="Arial" panose="020B0604020202020204" pitchFamily="34" charset="0"/>
                <a:cs typeface="Times New Roman" panose="02020603050405020304" pitchFamily="18" charset="0"/>
              </a:rPr>
              <a:t>Mã nguồn cho cửa sổ menu và chức năng chuyển đổi giữa các kích thước bảng.</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endParaRPr lang="en-US" b="1"/>
          </a:p>
        </p:txBody>
      </p:sp>
      <p:pic>
        <p:nvPicPr>
          <p:cNvPr id="5" name="Picture 4">
            <a:extLst>
              <a:ext uri="{FF2B5EF4-FFF2-40B4-BE49-F238E27FC236}">
                <a16:creationId xmlns:a16="http://schemas.microsoft.com/office/drawing/2014/main" id="{FB46687F-EE25-4F3F-B99F-5DD3220C243B}"/>
              </a:ext>
            </a:extLst>
          </p:cNvPr>
          <p:cNvPicPr>
            <a:picLocks noChangeAspect="1"/>
          </p:cNvPicPr>
          <p:nvPr/>
        </p:nvPicPr>
        <p:blipFill>
          <a:blip r:embed="rId2"/>
          <a:stretch>
            <a:fillRect/>
          </a:stretch>
        </p:blipFill>
        <p:spPr>
          <a:xfrm>
            <a:off x="5530379" y="854543"/>
            <a:ext cx="5070346" cy="5591655"/>
          </a:xfrm>
          <a:prstGeom prst="rect">
            <a:avLst/>
          </a:prstGeom>
        </p:spPr>
      </p:pic>
    </p:spTree>
    <p:extLst>
      <p:ext uri="{BB962C8B-B14F-4D97-AF65-F5344CB8AC3E}">
        <p14:creationId xmlns:p14="http://schemas.microsoft.com/office/powerpoint/2010/main" val="2967137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627864AF-B3EA-4952-8D03-D07C12B97465}"/>
              </a:ext>
            </a:extLst>
          </p:cNvPr>
          <p:cNvSpPr txBox="1"/>
          <p:nvPr/>
        </p:nvSpPr>
        <p:spPr>
          <a:xfrm>
            <a:off x="2260600" y="153313"/>
            <a:ext cx="7404100" cy="861774"/>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5000" b="1">
                <a:latin typeface="iCiel Cadena" panose="02000503000000020004" pitchFamily="50" charset="0"/>
              </a:rPr>
              <a:t>IV Mã Nguồn</a:t>
            </a:r>
          </a:p>
        </p:txBody>
      </p:sp>
      <p:cxnSp>
        <p:nvCxnSpPr>
          <p:cNvPr id="6" name="Đường kết nối Mũi tên Thẳng 5">
            <a:extLst>
              <a:ext uri="{FF2B5EF4-FFF2-40B4-BE49-F238E27FC236}">
                <a16:creationId xmlns:a16="http://schemas.microsoft.com/office/drawing/2014/main" id="{15DCBBDA-EA11-4B8A-A4AB-6193717CD95C}"/>
              </a:ext>
            </a:extLst>
          </p:cNvPr>
          <p:cNvCxnSpPr>
            <a:cxnSpLocks/>
          </p:cNvCxnSpPr>
          <p:nvPr/>
        </p:nvCxnSpPr>
        <p:spPr>
          <a:xfrm flipH="1">
            <a:off x="3873500" y="1333957"/>
            <a:ext cx="1498600" cy="1549400"/>
          </a:xfrm>
          <a:prstGeom prst="straightConnector1">
            <a:avLst/>
          </a:prstGeom>
          <a:ln w="254000" cap="rnd">
            <a:solidFill>
              <a:srgbClr val="B1C3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Đường kết nối Mũi tên Thẳng 7">
            <a:extLst>
              <a:ext uri="{FF2B5EF4-FFF2-40B4-BE49-F238E27FC236}">
                <a16:creationId xmlns:a16="http://schemas.microsoft.com/office/drawing/2014/main" id="{41AE62AD-07DA-4B0C-84FA-74A49DC12BBB}"/>
              </a:ext>
            </a:extLst>
          </p:cNvPr>
          <p:cNvCxnSpPr>
            <a:cxnSpLocks/>
          </p:cNvCxnSpPr>
          <p:nvPr/>
        </p:nvCxnSpPr>
        <p:spPr>
          <a:xfrm>
            <a:off x="6660388" y="1333957"/>
            <a:ext cx="1416812" cy="1549400"/>
          </a:xfrm>
          <a:prstGeom prst="straightConnector1">
            <a:avLst/>
          </a:prstGeom>
          <a:ln w="254000" cap="rnd">
            <a:solidFill>
              <a:srgbClr val="B1C381"/>
            </a:solidFill>
            <a:tailEnd type="triangle"/>
          </a:ln>
        </p:spPr>
        <p:style>
          <a:lnRef idx="1">
            <a:schemeClr val="accent1"/>
          </a:lnRef>
          <a:fillRef idx="0">
            <a:schemeClr val="accent1"/>
          </a:fillRef>
          <a:effectRef idx="0">
            <a:schemeClr val="accent1"/>
          </a:effectRef>
          <a:fontRef idx="minor">
            <a:schemeClr val="tx1"/>
          </a:fontRef>
        </p:style>
      </p:cxnSp>
      <p:sp>
        <p:nvSpPr>
          <p:cNvPr id="12" name="Lưu Đồ: Thay đổi Tiến Trình 11">
            <a:extLst>
              <a:ext uri="{FF2B5EF4-FFF2-40B4-BE49-F238E27FC236}">
                <a16:creationId xmlns:a16="http://schemas.microsoft.com/office/drawing/2014/main" id="{F9C39E17-67CD-40C4-8CAC-F9B9D3247C31}"/>
              </a:ext>
            </a:extLst>
          </p:cNvPr>
          <p:cNvSpPr/>
          <p:nvPr/>
        </p:nvSpPr>
        <p:spPr>
          <a:xfrm>
            <a:off x="997857" y="3202227"/>
            <a:ext cx="4038600" cy="1245082"/>
          </a:xfrm>
          <a:prstGeom prst="flowChartAlternateProcess">
            <a:avLst/>
          </a:prstGeom>
          <a:solidFill>
            <a:srgbClr val="F2F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2F1EB"/>
              </a:solidFill>
            </a:endParaRPr>
          </a:p>
        </p:txBody>
      </p:sp>
      <p:sp>
        <p:nvSpPr>
          <p:cNvPr id="15" name="Hộp Văn bản 14">
            <a:extLst>
              <a:ext uri="{FF2B5EF4-FFF2-40B4-BE49-F238E27FC236}">
                <a16:creationId xmlns:a16="http://schemas.microsoft.com/office/drawing/2014/main" id="{18E8C0FD-23AE-4583-A15F-8BB113BBB323}"/>
              </a:ext>
            </a:extLst>
          </p:cNvPr>
          <p:cNvSpPr txBox="1"/>
          <p:nvPr/>
        </p:nvSpPr>
        <p:spPr>
          <a:xfrm>
            <a:off x="1135969" y="3316936"/>
            <a:ext cx="4038600" cy="1015663"/>
          </a:xfrm>
          <a:prstGeom prst="rect">
            <a:avLst/>
          </a:prstGeom>
          <a:noFill/>
        </p:spPr>
        <p:txBody>
          <a:bodyPr wrap="square" rtlCol="0">
            <a:spAutoFit/>
          </a:bodyPr>
          <a:lstStyle/>
          <a:p>
            <a:r>
              <a:rPr lang="en-US" sz="3000" b="1">
                <a:effectLst/>
                <a:latin typeface="iCiel Cadena" panose="02000503000000020004" pitchFamily="50" charset="0"/>
                <a:ea typeface="Arial" panose="020B0604020202020204" pitchFamily="34" charset="0"/>
                <a:cs typeface="Times New Roman" panose="02020603050405020304" pitchFamily="18" charset="0"/>
              </a:rPr>
              <a:t>MainActivity</a:t>
            </a:r>
            <a:r>
              <a:rPr lang="vi-VN" sz="3000" b="1">
                <a:effectLst/>
                <a:latin typeface="iCiel Cadena" panose="02000503000000020004" pitchFamily="50" charset="0"/>
                <a:ea typeface="Arial" panose="020B0604020202020204" pitchFamily="34" charset="0"/>
                <a:cs typeface="Times New Roman" panose="02020603050405020304" pitchFamily="18" charset="0"/>
              </a:rPr>
              <a:t>.java</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r>
              <a:rPr lang="en-US" sz="3000" b="1">
                <a:latin typeface="iCiel Cadena" panose="02000503000000020004" pitchFamily="50" charset="0"/>
                <a:cs typeface="Times New Roman" panose="02020603050405020304" pitchFamily="18" charset="0"/>
              </a:rPr>
              <a:t>SelectMap.java</a:t>
            </a:r>
            <a:endParaRPr lang="en-US" sz="3000" b="1">
              <a:latin typeface="iCiel Cadena" panose="02000503000000020004" pitchFamily="50" charset="0"/>
            </a:endParaRPr>
          </a:p>
        </p:txBody>
      </p:sp>
      <p:sp>
        <p:nvSpPr>
          <p:cNvPr id="16" name="Lưu Đồ: Thay đổi Tiến Trình 15">
            <a:extLst>
              <a:ext uri="{FF2B5EF4-FFF2-40B4-BE49-F238E27FC236}">
                <a16:creationId xmlns:a16="http://schemas.microsoft.com/office/drawing/2014/main" id="{882879E0-C756-4128-A5BF-6CC7A41510C6}"/>
              </a:ext>
            </a:extLst>
          </p:cNvPr>
          <p:cNvSpPr/>
          <p:nvPr/>
        </p:nvSpPr>
        <p:spPr>
          <a:xfrm>
            <a:off x="6407148" y="3094505"/>
            <a:ext cx="4038600" cy="1352804"/>
          </a:xfrm>
          <a:prstGeom prst="flowChartAlternateProcess">
            <a:avLst/>
          </a:prstGeom>
          <a:solidFill>
            <a:srgbClr val="F2F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2F1EB"/>
              </a:solidFill>
            </a:endParaRPr>
          </a:p>
        </p:txBody>
      </p:sp>
      <p:sp>
        <p:nvSpPr>
          <p:cNvPr id="17" name="Hộp Văn bản 16">
            <a:extLst>
              <a:ext uri="{FF2B5EF4-FFF2-40B4-BE49-F238E27FC236}">
                <a16:creationId xmlns:a16="http://schemas.microsoft.com/office/drawing/2014/main" id="{D2D23F67-A82C-4E58-BDEB-A544C3B68B05}"/>
              </a:ext>
            </a:extLst>
          </p:cNvPr>
          <p:cNvSpPr txBox="1"/>
          <p:nvPr/>
        </p:nvSpPr>
        <p:spPr>
          <a:xfrm>
            <a:off x="6816724" y="3268760"/>
            <a:ext cx="4038600" cy="1015663"/>
          </a:xfrm>
          <a:prstGeom prst="rect">
            <a:avLst/>
          </a:prstGeom>
          <a:noFill/>
        </p:spPr>
        <p:txBody>
          <a:bodyPr wrap="square" rtlCol="0">
            <a:spAutoFit/>
          </a:bodyPr>
          <a:lstStyle/>
          <a:p>
            <a:r>
              <a:rPr lang="en-US" sz="3000" b="1">
                <a:effectLst/>
                <a:latin typeface="iCiel Cadena" panose="02000503000000020004" pitchFamily="50" charset="0"/>
                <a:ea typeface="Arial" panose="020B0604020202020204" pitchFamily="34" charset="0"/>
                <a:cs typeface="Times New Roman" panose="02020603050405020304" pitchFamily="18" charset="0"/>
              </a:rPr>
              <a:t>Gameplay</a:t>
            </a:r>
            <a:r>
              <a:rPr lang="vi-VN" sz="3000" b="1">
                <a:effectLst/>
                <a:latin typeface="iCiel Cadena" panose="02000503000000020004" pitchFamily="50" charset="0"/>
                <a:ea typeface="Arial" panose="020B0604020202020204" pitchFamily="34" charset="0"/>
                <a:cs typeface="Times New Roman" panose="02020603050405020304" pitchFamily="18" charset="0"/>
              </a:rPr>
              <a:t>3x3.java</a:t>
            </a:r>
            <a:r>
              <a:rPr lang="en-US" sz="3000" b="1">
                <a:effectLst/>
                <a:latin typeface="iCiel Cadena" panose="02000503000000020004" pitchFamily="50" charset="0"/>
                <a:ea typeface="Arial" panose="020B0604020202020204" pitchFamily="34" charset="0"/>
                <a:cs typeface="Times New Roman" panose="02020603050405020304" pitchFamily="18" charset="0"/>
              </a:rPr>
              <a:t>,</a:t>
            </a:r>
            <a:r>
              <a:rPr lang="vi-VN" sz="3000" b="1">
                <a:effectLst/>
                <a:latin typeface="iCiel Cadena" panose="02000503000000020004" pitchFamily="50" charset="0"/>
                <a:ea typeface="Arial" panose="020B0604020202020204" pitchFamily="34" charset="0"/>
                <a:cs typeface="Times New Roman" panose="02020603050405020304" pitchFamily="18" charset="0"/>
              </a:rPr>
              <a:t> </a:t>
            </a:r>
            <a:r>
              <a:rPr lang="en-US" sz="3000" b="1">
                <a:effectLst/>
                <a:latin typeface="iCiel Cadena" panose="02000503000000020004" pitchFamily="50" charset="0"/>
                <a:ea typeface="Arial" panose="020B0604020202020204" pitchFamily="34" charset="0"/>
                <a:cs typeface="Times New Roman" panose="02020603050405020304" pitchFamily="18" charset="0"/>
              </a:rPr>
              <a:t>Gameplay</a:t>
            </a:r>
            <a:r>
              <a:rPr lang="vi-VN" sz="3000" b="1">
                <a:effectLst/>
                <a:latin typeface="iCiel Cadena" panose="02000503000000020004" pitchFamily="50" charset="0"/>
                <a:ea typeface="Arial" panose="020B0604020202020204" pitchFamily="34" charset="0"/>
                <a:cs typeface="Times New Roman" panose="02020603050405020304" pitchFamily="18" charset="0"/>
              </a:rPr>
              <a:t>5x5.java</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105075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ưu Đồ: Thay đổi Tiến Trình 11">
            <a:extLst>
              <a:ext uri="{FF2B5EF4-FFF2-40B4-BE49-F238E27FC236}">
                <a16:creationId xmlns:a16="http://schemas.microsoft.com/office/drawing/2014/main" id="{F9C39E17-67CD-40C4-8CAC-F9B9D3247C31}"/>
              </a:ext>
            </a:extLst>
          </p:cNvPr>
          <p:cNvSpPr/>
          <p:nvPr/>
        </p:nvSpPr>
        <p:spPr>
          <a:xfrm>
            <a:off x="1030513" y="1669143"/>
            <a:ext cx="10363201" cy="2989943"/>
          </a:xfrm>
          <a:prstGeom prst="flowChartAlternateProcess">
            <a:avLst/>
          </a:prstGeom>
          <a:solidFill>
            <a:srgbClr val="F2F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2F1EB"/>
              </a:solidFill>
            </a:endParaRPr>
          </a:p>
        </p:txBody>
      </p:sp>
      <p:sp>
        <p:nvSpPr>
          <p:cNvPr id="7" name="Hộp Văn bản 6">
            <a:extLst>
              <a:ext uri="{FF2B5EF4-FFF2-40B4-BE49-F238E27FC236}">
                <a16:creationId xmlns:a16="http://schemas.microsoft.com/office/drawing/2014/main" id="{8815D401-04CD-40AC-BF5D-EDF802515797}"/>
              </a:ext>
            </a:extLst>
          </p:cNvPr>
          <p:cNvSpPr txBox="1"/>
          <p:nvPr/>
        </p:nvSpPr>
        <p:spPr>
          <a:xfrm>
            <a:off x="3177835" y="0"/>
            <a:ext cx="6348550" cy="553998"/>
          </a:xfrm>
          <a:prstGeom prst="rect">
            <a:avLst/>
          </a:prstGeom>
          <a:noFill/>
        </p:spPr>
        <p:txBody>
          <a:bodyPr wrap="square" rtlCol="0">
            <a:spAutoFit/>
          </a:bodyPr>
          <a:lstStyle/>
          <a:p>
            <a:r>
              <a:rPr lang="en-US" sz="3000" b="1">
                <a:effectLst/>
                <a:latin typeface="iCiel Cadena" panose="02000503000000020004" pitchFamily="50" charset="0"/>
                <a:ea typeface="Arial" panose="020B0604020202020204" pitchFamily="34" charset="0"/>
                <a:cs typeface="Times New Roman" panose="02020603050405020304" pitchFamily="18" charset="0"/>
              </a:rPr>
              <a:t>Gameplay</a:t>
            </a:r>
            <a:r>
              <a:rPr lang="vi-VN" sz="3000" b="1">
                <a:effectLst/>
                <a:latin typeface="iCiel Cadena" panose="02000503000000020004" pitchFamily="50" charset="0"/>
                <a:ea typeface="Arial" panose="020B0604020202020204" pitchFamily="34" charset="0"/>
                <a:cs typeface="Times New Roman" panose="02020603050405020304" pitchFamily="18" charset="0"/>
              </a:rPr>
              <a:t>3x3.java</a:t>
            </a:r>
            <a:r>
              <a:rPr lang="en-US" sz="3000" b="1">
                <a:effectLst/>
                <a:latin typeface="iCiel Cadena" panose="02000503000000020004" pitchFamily="50" charset="0"/>
                <a:ea typeface="Arial" panose="020B0604020202020204" pitchFamily="34" charset="0"/>
                <a:cs typeface="Times New Roman" panose="02020603050405020304" pitchFamily="18" charset="0"/>
              </a:rPr>
              <a:t>,</a:t>
            </a:r>
            <a:r>
              <a:rPr lang="vi-VN" sz="3000" b="1">
                <a:effectLst/>
                <a:latin typeface="iCiel Cadena" panose="02000503000000020004" pitchFamily="50" charset="0"/>
                <a:ea typeface="Arial" panose="020B0604020202020204" pitchFamily="34" charset="0"/>
                <a:cs typeface="Times New Roman" panose="02020603050405020304" pitchFamily="18" charset="0"/>
              </a:rPr>
              <a:t> </a:t>
            </a:r>
            <a:r>
              <a:rPr lang="en-US" sz="3000" b="1">
                <a:effectLst/>
                <a:latin typeface="iCiel Cadena" panose="02000503000000020004" pitchFamily="50" charset="0"/>
                <a:ea typeface="Arial" panose="020B0604020202020204" pitchFamily="34" charset="0"/>
                <a:cs typeface="Times New Roman" panose="02020603050405020304" pitchFamily="18" charset="0"/>
              </a:rPr>
              <a:t>Gameplay</a:t>
            </a:r>
            <a:r>
              <a:rPr lang="vi-VN" sz="3000" b="1">
                <a:effectLst/>
                <a:latin typeface="iCiel Cadena" panose="02000503000000020004" pitchFamily="50" charset="0"/>
                <a:ea typeface="Arial" panose="020B0604020202020204" pitchFamily="34" charset="0"/>
                <a:cs typeface="Times New Roman" panose="02020603050405020304" pitchFamily="18" charset="0"/>
              </a:rPr>
              <a:t>5x5.java</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p:txBody>
      </p:sp>
      <p:sp>
        <p:nvSpPr>
          <p:cNvPr id="9" name="Hộp Văn bản 8">
            <a:extLst>
              <a:ext uri="{FF2B5EF4-FFF2-40B4-BE49-F238E27FC236}">
                <a16:creationId xmlns:a16="http://schemas.microsoft.com/office/drawing/2014/main" id="{B5501066-6A5E-45F2-8E48-BC1495EC2499}"/>
              </a:ext>
            </a:extLst>
          </p:cNvPr>
          <p:cNvSpPr txBox="1"/>
          <p:nvPr/>
        </p:nvSpPr>
        <p:spPr>
          <a:xfrm>
            <a:off x="1219199" y="2082484"/>
            <a:ext cx="9942287" cy="2148922"/>
          </a:xfrm>
          <a:prstGeom prst="rect">
            <a:avLst/>
          </a:prstGeom>
          <a:noFill/>
        </p:spPr>
        <p:txBody>
          <a:bodyPr wrap="square">
            <a:spAutoFit/>
          </a:bodyPr>
          <a:lstStyle/>
          <a:p>
            <a:pPr marR="0" lvl="0">
              <a:lnSpc>
                <a:spcPct val="107000"/>
              </a:lnSpc>
              <a:spcBef>
                <a:spcPts val="0"/>
              </a:spcBef>
              <a:spcAft>
                <a:spcPts val="800"/>
              </a:spcAft>
              <a:buSzPts val="1000"/>
              <a:tabLst>
                <a:tab pos="457200" algn="l"/>
              </a:tabLst>
            </a:pPr>
            <a:r>
              <a:rPr lang="en-US" sz="3000" b="1">
                <a:effectLst/>
                <a:latin typeface="iCiel Cadena" panose="02000503000000020004" pitchFamily="50" charset="0"/>
                <a:ea typeface="Arial" panose="020B0604020202020204" pitchFamily="34" charset="0"/>
                <a:cs typeface="Times New Roman" panose="02020603050405020304" pitchFamily="18" charset="0"/>
              </a:rPr>
              <a:t>- </a:t>
            </a:r>
            <a:r>
              <a:rPr lang="vi-VN" sz="3000" b="1">
                <a:effectLst/>
                <a:latin typeface="iCiel Cadena" panose="02000503000000020004" pitchFamily="50" charset="0"/>
                <a:ea typeface="Arial" panose="020B0604020202020204" pitchFamily="34" charset="0"/>
                <a:cs typeface="Times New Roman" panose="02020603050405020304" pitchFamily="18" charset="0"/>
              </a:rPr>
              <a:t>Mã nguồn cho cửa sổ trò chơi với các kích thước bảng tương ứng.</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US" sz="3000" b="1">
                <a:effectLst/>
                <a:latin typeface="iCiel Cadena" panose="02000503000000020004" pitchFamily="50" charset="0"/>
                <a:ea typeface="Arial" panose="020B0604020202020204" pitchFamily="34" charset="0"/>
                <a:cs typeface="Times New Roman" panose="02020603050405020304" pitchFamily="18" charset="0"/>
              </a:rPr>
              <a:t>- </a:t>
            </a:r>
            <a:r>
              <a:rPr lang="vi-VN" sz="3000" b="1">
                <a:effectLst/>
                <a:latin typeface="iCiel Cadena" panose="02000503000000020004" pitchFamily="50" charset="0"/>
                <a:ea typeface="Arial" panose="020B0604020202020204" pitchFamily="34" charset="0"/>
                <a:cs typeface="Times New Roman" panose="02020603050405020304" pitchFamily="18" charset="0"/>
              </a:rPr>
              <a:t>Bao gồm chức năng xử lý nước đi, kiểm tra chiến thắng, kiểm tra hòa, cập nhật điểm số, và quay lại menu.</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518987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ưu Đồ: Thay đổi Tiến Trình 11">
            <a:extLst>
              <a:ext uri="{FF2B5EF4-FFF2-40B4-BE49-F238E27FC236}">
                <a16:creationId xmlns:a16="http://schemas.microsoft.com/office/drawing/2014/main" id="{F9C39E17-67CD-40C4-8CAC-F9B9D3247C31}"/>
              </a:ext>
            </a:extLst>
          </p:cNvPr>
          <p:cNvSpPr/>
          <p:nvPr/>
        </p:nvSpPr>
        <p:spPr>
          <a:xfrm>
            <a:off x="1008478" y="2476995"/>
            <a:ext cx="2956562" cy="1596242"/>
          </a:xfrm>
          <a:prstGeom prst="flowChartAlternateProcess">
            <a:avLst/>
          </a:prstGeom>
          <a:solidFill>
            <a:srgbClr val="F2F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2F1EB"/>
              </a:solidFill>
            </a:endParaRPr>
          </a:p>
        </p:txBody>
      </p:sp>
      <p:sp>
        <p:nvSpPr>
          <p:cNvPr id="7" name="Hộp Văn bản 6">
            <a:extLst>
              <a:ext uri="{FF2B5EF4-FFF2-40B4-BE49-F238E27FC236}">
                <a16:creationId xmlns:a16="http://schemas.microsoft.com/office/drawing/2014/main" id="{8815D401-04CD-40AC-BF5D-EDF802515797}"/>
              </a:ext>
            </a:extLst>
          </p:cNvPr>
          <p:cNvSpPr txBox="1"/>
          <p:nvPr/>
        </p:nvSpPr>
        <p:spPr>
          <a:xfrm>
            <a:off x="1008478" y="298304"/>
            <a:ext cx="3214389" cy="1015663"/>
          </a:xfrm>
          <a:prstGeom prst="rect">
            <a:avLst/>
          </a:prstGeom>
          <a:noFill/>
        </p:spPr>
        <p:txBody>
          <a:bodyPr wrap="square" rtlCol="0">
            <a:spAutoFit/>
          </a:bodyPr>
          <a:lstStyle/>
          <a:p>
            <a:r>
              <a:rPr lang="en-US" sz="3000" b="1">
                <a:effectLst/>
                <a:latin typeface="iCiel Cadena" panose="02000503000000020004" pitchFamily="50" charset="0"/>
                <a:ea typeface="Arial" panose="020B0604020202020204" pitchFamily="34" charset="0"/>
                <a:cs typeface="Times New Roman" panose="02020603050405020304" pitchFamily="18" charset="0"/>
              </a:rPr>
              <a:t>Gameplay</a:t>
            </a:r>
            <a:r>
              <a:rPr lang="vi-VN" sz="3000" b="1">
                <a:effectLst/>
                <a:latin typeface="iCiel Cadena" panose="02000503000000020004" pitchFamily="50" charset="0"/>
                <a:ea typeface="Arial" panose="020B0604020202020204" pitchFamily="34" charset="0"/>
                <a:cs typeface="Times New Roman" panose="02020603050405020304" pitchFamily="18" charset="0"/>
              </a:rPr>
              <a:t>3x3.java</a:t>
            </a:r>
            <a:r>
              <a:rPr lang="en-US" sz="3000" b="1">
                <a:effectLst/>
                <a:latin typeface="iCiel Cadena" panose="02000503000000020004" pitchFamily="50" charset="0"/>
                <a:ea typeface="Arial" panose="020B0604020202020204" pitchFamily="34" charset="0"/>
                <a:cs typeface="Times New Roman" panose="02020603050405020304" pitchFamily="18" charset="0"/>
              </a:rPr>
              <a:t>,</a:t>
            </a:r>
            <a:r>
              <a:rPr lang="vi-VN" sz="3000" b="1">
                <a:effectLst/>
                <a:latin typeface="iCiel Cadena" panose="02000503000000020004" pitchFamily="50" charset="0"/>
                <a:ea typeface="Arial" panose="020B0604020202020204" pitchFamily="34" charset="0"/>
                <a:cs typeface="Times New Roman" panose="02020603050405020304" pitchFamily="18" charset="0"/>
              </a:rPr>
              <a:t> </a:t>
            </a:r>
            <a:r>
              <a:rPr lang="en-US" sz="3000" b="1">
                <a:effectLst/>
                <a:latin typeface="iCiel Cadena" panose="02000503000000020004" pitchFamily="50" charset="0"/>
                <a:ea typeface="Arial" panose="020B0604020202020204" pitchFamily="34" charset="0"/>
                <a:cs typeface="Times New Roman" panose="02020603050405020304" pitchFamily="18" charset="0"/>
              </a:rPr>
              <a:t>Gameplay</a:t>
            </a:r>
            <a:r>
              <a:rPr lang="vi-VN" sz="3000" b="1">
                <a:effectLst/>
                <a:latin typeface="iCiel Cadena" panose="02000503000000020004" pitchFamily="50" charset="0"/>
                <a:ea typeface="Arial" panose="020B0604020202020204" pitchFamily="34" charset="0"/>
                <a:cs typeface="Times New Roman" panose="02020603050405020304" pitchFamily="18" charset="0"/>
              </a:rPr>
              <a:t>5x5.java</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p:txBody>
      </p:sp>
      <p:sp>
        <p:nvSpPr>
          <p:cNvPr id="9" name="Hộp Văn bản 8">
            <a:extLst>
              <a:ext uri="{FF2B5EF4-FFF2-40B4-BE49-F238E27FC236}">
                <a16:creationId xmlns:a16="http://schemas.microsoft.com/office/drawing/2014/main" id="{B5501066-6A5E-45F2-8E48-BC1495EC2499}"/>
              </a:ext>
            </a:extLst>
          </p:cNvPr>
          <p:cNvSpPr txBox="1"/>
          <p:nvPr/>
        </p:nvSpPr>
        <p:spPr>
          <a:xfrm>
            <a:off x="1279043" y="2578206"/>
            <a:ext cx="2685998" cy="1160959"/>
          </a:xfrm>
          <a:prstGeom prst="rect">
            <a:avLst/>
          </a:prstGeom>
          <a:noFill/>
        </p:spPr>
        <p:txBody>
          <a:bodyPr wrap="square">
            <a:spAutoFit/>
          </a:bodyPr>
          <a:lstStyle/>
          <a:p>
            <a:pPr marR="0" lvl="0">
              <a:lnSpc>
                <a:spcPct val="107000"/>
              </a:lnSpc>
              <a:spcBef>
                <a:spcPts val="0"/>
              </a:spcBef>
              <a:spcAft>
                <a:spcPts val="800"/>
              </a:spcAft>
              <a:buSzPts val="1000"/>
              <a:tabLst>
                <a:tab pos="457200" algn="l"/>
              </a:tabLst>
            </a:pPr>
            <a:r>
              <a:rPr lang="en-US" sz="3000" b="1">
                <a:effectLst/>
                <a:latin typeface="iCiel Cadena" panose="02000503000000020004" pitchFamily="50" charset="0"/>
                <a:ea typeface="Arial" panose="020B0604020202020204" pitchFamily="34" charset="0"/>
                <a:cs typeface="Times New Roman" panose="02020603050405020304" pitchFamily="18" charset="0"/>
              </a:rPr>
              <a:t>Map </a:t>
            </a:r>
            <a:r>
              <a:rPr lang="en-US" sz="3000" b="1">
                <a:latin typeface="iCiel Cadena" panose="02000503000000020004" pitchFamily="50" charset="0"/>
                <a:ea typeface="Arial" panose="020B0604020202020204" pitchFamily="34" charset="0"/>
                <a:cs typeface="Times New Roman" panose="02020603050405020304" pitchFamily="18" charset="0"/>
              </a:rPr>
              <a:t>Easy (3x3)</a:t>
            </a:r>
            <a:r>
              <a:rPr lang="en-US" sz="3000" b="1">
                <a:effectLst/>
                <a:latin typeface="iCiel Cadena" panose="02000503000000020004" pitchFamily="50" charset="0"/>
                <a:ea typeface="Arial" panose="020B0604020202020204" pitchFamily="34" charset="0"/>
                <a:cs typeface="Times New Roman" panose="02020603050405020304" pitchFamily="18" charset="0"/>
              </a:rPr>
              <a:t> </a:t>
            </a:r>
          </a:p>
          <a:p>
            <a:pPr marR="0" lvl="0">
              <a:lnSpc>
                <a:spcPct val="107000"/>
              </a:lnSpc>
              <a:spcBef>
                <a:spcPts val="0"/>
              </a:spcBef>
              <a:spcAft>
                <a:spcPts val="800"/>
              </a:spcAft>
              <a:buSzPts val="1000"/>
              <a:tabLst>
                <a:tab pos="457200" algn="l"/>
              </a:tabLst>
            </a:pPr>
            <a:r>
              <a:rPr lang="en-US" sz="3000" b="1">
                <a:effectLst/>
                <a:latin typeface="iCiel Cadena" panose="02000503000000020004" pitchFamily="50" charset="0"/>
                <a:ea typeface="Arial" panose="020B0604020202020204" pitchFamily="34" charset="0"/>
                <a:cs typeface="Times New Roman" panose="02020603050405020304" pitchFamily="18" charset="0"/>
              </a:rPr>
              <a:t>Demo:</a:t>
            </a:r>
          </a:p>
        </p:txBody>
      </p:sp>
      <p:pic>
        <p:nvPicPr>
          <p:cNvPr id="3" name="6067515035610974222">
            <a:hlinkClick r:id="" action="ppaction://media"/>
            <a:extLst>
              <a:ext uri="{FF2B5EF4-FFF2-40B4-BE49-F238E27FC236}">
                <a16:creationId xmlns:a16="http://schemas.microsoft.com/office/drawing/2014/main" id="{66B4E8B0-C510-4692-AD9D-AC1C44E36A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17363" y="0"/>
            <a:ext cx="3086100" cy="6858000"/>
          </a:xfrm>
          <a:prstGeom prst="rect">
            <a:avLst/>
          </a:prstGeom>
        </p:spPr>
      </p:pic>
    </p:spTree>
    <p:extLst>
      <p:ext uri="{BB962C8B-B14F-4D97-AF65-F5344CB8AC3E}">
        <p14:creationId xmlns:p14="http://schemas.microsoft.com/office/powerpoint/2010/main" val="2011947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8815D401-04CD-40AC-BF5D-EDF802515797}"/>
              </a:ext>
            </a:extLst>
          </p:cNvPr>
          <p:cNvSpPr txBox="1"/>
          <p:nvPr/>
        </p:nvSpPr>
        <p:spPr>
          <a:xfrm>
            <a:off x="2975050" y="7858"/>
            <a:ext cx="6683698" cy="553998"/>
          </a:xfrm>
          <a:prstGeom prst="rect">
            <a:avLst/>
          </a:prstGeom>
          <a:noFill/>
        </p:spPr>
        <p:txBody>
          <a:bodyPr wrap="square" rtlCol="0">
            <a:spAutoFit/>
          </a:bodyPr>
          <a:lstStyle/>
          <a:p>
            <a:r>
              <a:rPr lang="en-US" sz="3000" b="1">
                <a:effectLst/>
                <a:latin typeface="iCiel Cadena" panose="02000503000000020004" pitchFamily="50" charset="0"/>
                <a:ea typeface="Arial" panose="020B0604020202020204" pitchFamily="34" charset="0"/>
                <a:cs typeface="Times New Roman" panose="02020603050405020304" pitchFamily="18" charset="0"/>
              </a:rPr>
              <a:t>Gameplay</a:t>
            </a:r>
            <a:r>
              <a:rPr lang="vi-VN" sz="3000" b="1">
                <a:effectLst/>
                <a:latin typeface="iCiel Cadena" panose="02000503000000020004" pitchFamily="50" charset="0"/>
                <a:ea typeface="Arial" panose="020B0604020202020204" pitchFamily="34" charset="0"/>
                <a:cs typeface="Times New Roman" panose="02020603050405020304" pitchFamily="18" charset="0"/>
              </a:rPr>
              <a:t>3x3.java</a:t>
            </a:r>
            <a:r>
              <a:rPr lang="en-US" sz="3000" b="1">
                <a:effectLst/>
                <a:latin typeface="iCiel Cadena" panose="02000503000000020004" pitchFamily="50" charset="0"/>
                <a:ea typeface="Arial" panose="020B0604020202020204" pitchFamily="34" charset="0"/>
                <a:cs typeface="Times New Roman" panose="02020603050405020304" pitchFamily="18" charset="0"/>
              </a:rPr>
              <a:t>,</a:t>
            </a:r>
            <a:r>
              <a:rPr lang="vi-VN" sz="3000" b="1">
                <a:effectLst/>
                <a:latin typeface="iCiel Cadena" panose="02000503000000020004" pitchFamily="50" charset="0"/>
                <a:ea typeface="Arial" panose="020B0604020202020204" pitchFamily="34" charset="0"/>
                <a:cs typeface="Times New Roman" panose="02020603050405020304" pitchFamily="18" charset="0"/>
              </a:rPr>
              <a:t> </a:t>
            </a:r>
            <a:r>
              <a:rPr lang="en-US" sz="3000" b="1">
                <a:effectLst/>
                <a:latin typeface="iCiel Cadena" panose="02000503000000020004" pitchFamily="50" charset="0"/>
                <a:ea typeface="Arial" panose="020B0604020202020204" pitchFamily="34" charset="0"/>
                <a:cs typeface="Times New Roman" panose="02020603050405020304" pitchFamily="18" charset="0"/>
              </a:rPr>
              <a:t>Gameplay</a:t>
            </a:r>
            <a:r>
              <a:rPr lang="vi-VN" sz="3000" b="1">
                <a:effectLst/>
                <a:latin typeface="iCiel Cadena" panose="02000503000000020004" pitchFamily="50" charset="0"/>
                <a:ea typeface="Arial" panose="020B0604020202020204" pitchFamily="34" charset="0"/>
                <a:cs typeface="Times New Roman" panose="02020603050405020304" pitchFamily="18" charset="0"/>
              </a:rPr>
              <a:t>5x5.java</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p:txBody>
      </p:sp>
      <p:sp>
        <p:nvSpPr>
          <p:cNvPr id="9" name="Hộp Văn bản 8">
            <a:extLst>
              <a:ext uri="{FF2B5EF4-FFF2-40B4-BE49-F238E27FC236}">
                <a16:creationId xmlns:a16="http://schemas.microsoft.com/office/drawing/2014/main" id="{B5501066-6A5E-45F2-8E48-BC1495EC2499}"/>
              </a:ext>
            </a:extLst>
          </p:cNvPr>
          <p:cNvSpPr txBox="1"/>
          <p:nvPr/>
        </p:nvSpPr>
        <p:spPr>
          <a:xfrm>
            <a:off x="5016440" y="893097"/>
            <a:ext cx="2035629" cy="879087"/>
          </a:xfrm>
          <a:prstGeom prst="rect">
            <a:avLst/>
          </a:prstGeom>
          <a:noFill/>
        </p:spPr>
        <p:txBody>
          <a:bodyPr wrap="square">
            <a:spAutoFit/>
          </a:bodyPr>
          <a:lstStyle/>
          <a:p>
            <a:pPr marR="0" lvl="0">
              <a:lnSpc>
                <a:spcPct val="107000"/>
              </a:lnSpc>
              <a:spcBef>
                <a:spcPts val="0"/>
              </a:spcBef>
              <a:spcAft>
                <a:spcPts val="800"/>
              </a:spcAft>
              <a:buSzPts val="1000"/>
              <a:tabLst>
                <a:tab pos="457200" algn="l"/>
              </a:tabLst>
            </a:pPr>
            <a:r>
              <a:rPr lang="en-US" sz="5000" b="1">
                <a:effectLst/>
                <a:latin typeface="iCiel Cadena" panose="02000503000000020004" pitchFamily="50" charset="0"/>
                <a:ea typeface="Arial" panose="020B0604020202020204" pitchFamily="34" charset="0"/>
                <a:cs typeface="Times New Roman" panose="02020603050405020304" pitchFamily="18" charset="0"/>
              </a:rPr>
              <a:t>Code</a:t>
            </a:r>
          </a:p>
        </p:txBody>
      </p:sp>
      <p:sp>
        <p:nvSpPr>
          <p:cNvPr id="14" name="Lưu Đồ: Thay đổi Tiến Trình 13">
            <a:extLst>
              <a:ext uri="{FF2B5EF4-FFF2-40B4-BE49-F238E27FC236}">
                <a16:creationId xmlns:a16="http://schemas.microsoft.com/office/drawing/2014/main" id="{50A6F417-FD35-45D1-8A25-A766F0C46694}"/>
              </a:ext>
            </a:extLst>
          </p:cNvPr>
          <p:cNvSpPr/>
          <p:nvPr/>
        </p:nvSpPr>
        <p:spPr>
          <a:xfrm>
            <a:off x="73925" y="2217301"/>
            <a:ext cx="2599314" cy="3633685"/>
          </a:xfrm>
          <a:prstGeom prst="flowChartAlternateProcess">
            <a:avLst/>
          </a:prstGeom>
          <a:solidFill>
            <a:srgbClr val="F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srgbClr val="F2F1EB"/>
              </a:solidFill>
              <a:latin typeface="iCiel Cadena" panose="02000503000000020004" pitchFamily="50" charset="0"/>
            </a:endParaRPr>
          </a:p>
        </p:txBody>
      </p:sp>
      <p:sp>
        <p:nvSpPr>
          <p:cNvPr id="13" name="Hộp Văn bản 12">
            <a:extLst>
              <a:ext uri="{FF2B5EF4-FFF2-40B4-BE49-F238E27FC236}">
                <a16:creationId xmlns:a16="http://schemas.microsoft.com/office/drawing/2014/main" id="{03A67227-A1E9-455A-8B1D-008F3D42C3F1}"/>
              </a:ext>
            </a:extLst>
          </p:cNvPr>
          <p:cNvSpPr txBox="1"/>
          <p:nvPr/>
        </p:nvSpPr>
        <p:spPr>
          <a:xfrm>
            <a:off x="9378594" y="2869765"/>
            <a:ext cx="2024743" cy="2862322"/>
          </a:xfrm>
          <a:prstGeom prst="rect">
            <a:avLst/>
          </a:prstGeom>
          <a:solidFill>
            <a:srgbClr val="FFF2D8"/>
          </a:solidFill>
          <a:ln>
            <a:noFill/>
          </a:ln>
        </p:spPr>
        <p:txBody>
          <a:bodyPr wrap="square" rtlCol="0">
            <a:spAutoFit/>
          </a:bodyPr>
          <a:lstStyle/>
          <a:p>
            <a:pPr algn="ctr"/>
            <a:r>
              <a:rPr lang="en-US" sz="3000" b="1">
                <a:solidFill>
                  <a:srgbClr val="FFF2D8"/>
                </a:solidFill>
                <a:effectLst/>
                <a:latin typeface="iCiel Cadena" panose="02000503000000020004" pitchFamily="50" charset="0"/>
                <a:ea typeface="Arial" panose="020B0604020202020204" pitchFamily="34" charset="0"/>
                <a:cs typeface="Times New Roman" panose="02020603050405020304" pitchFamily="18" charset="0"/>
              </a:rPr>
              <a:t>04</a:t>
            </a:r>
          </a:p>
          <a:p>
            <a:r>
              <a:rPr lang="en-US" sz="3000" b="1">
                <a:solidFill>
                  <a:srgbClr val="FFF2D8"/>
                </a:solidFill>
                <a:effectLst/>
                <a:latin typeface="iCiel Cadena" panose="02000503000000020004" pitchFamily="50" charset="0"/>
                <a:ea typeface="Arial" panose="020B0604020202020204" pitchFamily="34" charset="0"/>
                <a:cs typeface="Times New Roman" panose="02020603050405020304" pitchFamily="18" charset="0"/>
              </a:rPr>
              <a:t> </a:t>
            </a:r>
            <a:r>
              <a:rPr lang="vi-VN" sz="3000" b="1">
                <a:solidFill>
                  <a:srgbClr val="FFF2D8"/>
                </a:solidFill>
                <a:effectLst/>
                <a:latin typeface="iCiel Cadena" panose="02000503000000020004" pitchFamily="50" charset="0"/>
                <a:ea typeface="Arial" panose="020B0604020202020204" pitchFamily="34" charset="0"/>
                <a:cs typeface="Times New Roman" panose="02020603050405020304" pitchFamily="18" charset="0"/>
              </a:rPr>
              <a:t>Kết Thúc Trò Chơi và Cập Nhật Điểm</a:t>
            </a:r>
            <a:endParaRPr lang="en-US" sz="3000" b="1">
              <a:solidFill>
                <a:srgbClr val="FFF2D8"/>
              </a:solidFill>
              <a:effectLst/>
              <a:latin typeface="iCiel Cadena" panose="02000503000000020004" pitchFamily="50" charset="0"/>
              <a:ea typeface="Arial" panose="020B0604020202020204" pitchFamily="34" charset="0"/>
              <a:cs typeface="Times New Roman" panose="02020603050405020304" pitchFamily="18" charset="0"/>
            </a:endParaRPr>
          </a:p>
          <a:p>
            <a:endParaRPr lang="en-US" sz="3000" b="1">
              <a:latin typeface="iCiel Cadena" panose="02000503000000020004" pitchFamily="50" charset="0"/>
            </a:endParaRPr>
          </a:p>
        </p:txBody>
      </p:sp>
      <p:sp>
        <p:nvSpPr>
          <p:cNvPr id="11" name="Hộp Văn bản 10">
            <a:extLst>
              <a:ext uri="{FF2B5EF4-FFF2-40B4-BE49-F238E27FC236}">
                <a16:creationId xmlns:a16="http://schemas.microsoft.com/office/drawing/2014/main" id="{BF77B02A-EFA8-4522-9E30-6008A3D17195}"/>
              </a:ext>
            </a:extLst>
          </p:cNvPr>
          <p:cNvSpPr txBox="1"/>
          <p:nvPr/>
        </p:nvSpPr>
        <p:spPr>
          <a:xfrm>
            <a:off x="6316899" y="2988664"/>
            <a:ext cx="2258714" cy="2862322"/>
          </a:xfrm>
          <a:prstGeom prst="rect">
            <a:avLst/>
          </a:prstGeom>
          <a:solidFill>
            <a:srgbClr val="FFF2D8"/>
          </a:solidFill>
        </p:spPr>
        <p:txBody>
          <a:bodyPr wrap="square" rtlCol="0">
            <a:spAutoFit/>
          </a:bodyPr>
          <a:lstStyle/>
          <a:p>
            <a:pPr algn="ctr"/>
            <a:r>
              <a:rPr lang="en-US" sz="3000" b="1">
                <a:solidFill>
                  <a:srgbClr val="FFF2D8"/>
                </a:solidFill>
                <a:latin typeface="iCiel Cadena" panose="02000503000000020004" pitchFamily="50" charset="0"/>
                <a:cs typeface="Times New Roman" panose="02020603050405020304" pitchFamily="18" charset="0"/>
              </a:rPr>
              <a:t>03</a:t>
            </a:r>
          </a:p>
          <a:p>
            <a:r>
              <a:rPr lang="vi-VN" sz="3000" b="1">
                <a:solidFill>
                  <a:srgbClr val="FFF2D8"/>
                </a:solidFill>
                <a:effectLst/>
                <a:latin typeface="iCiel Cadena" panose="02000503000000020004" pitchFamily="50" charset="0"/>
                <a:ea typeface="Arial" panose="020B0604020202020204" pitchFamily="34" charset="0"/>
                <a:cs typeface="Times New Roman" panose="02020603050405020304" pitchFamily="18" charset="0"/>
              </a:rPr>
              <a:t>Kiểm Tra Điều Kiện Thắng và Hòa</a:t>
            </a:r>
            <a:endParaRPr lang="en-US" sz="3000" b="1">
              <a:solidFill>
                <a:srgbClr val="FFF2D8"/>
              </a:solidFill>
              <a:effectLst/>
              <a:latin typeface="iCiel Cadena" panose="02000503000000020004" pitchFamily="50" charset="0"/>
              <a:ea typeface="Arial" panose="020B0604020202020204" pitchFamily="34" charset="0"/>
              <a:cs typeface="Times New Roman" panose="02020603050405020304" pitchFamily="18" charset="0"/>
            </a:endParaRPr>
          </a:p>
          <a:p>
            <a:endParaRPr lang="en-US" sz="3000" b="1">
              <a:latin typeface="iCiel Cadena" panose="02000503000000020004" pitchFamily="50" charset="0"/>
            </a:endParaRPr>
          </a:p>
        </p:txBody>
      </p:sp>
      <p:sp>
        <p:nvSpPr>
          <p:cNvPr id="10" name="Hộp Văn bản 9">
            <a:extLst>
              <a:ext uri="{FF2B5EF4-FFF2-40B4-BE49-F238E27FC236}">
                <a16:creationId xmlns:a16="http://schemas.microsoft.com/office/drawing/2014/main" id="{CE0FD201-139C-44BF-A9BF-A659DEDF8077}"/>
              </a:ext>
            </a:extLst>
          </p:cNvPr>
          <p:cNvSpPr txBox="1"/>
          <p:nvPr/>
        </p:nvSpPr>
        <p:spPr>
          <a:xfrm>
            <a:off x="3502628" y="3331430"/>
            <a:ext cx="1984882" cy="1938992"/>
          </a:xfrm>
          <a:prstGeom prst="rect">
            <a:avLst/>
          </a:prstGeom>
          <a:solidFill>
            <a:srgbClr val="FFF2D8"/>
          </a:solidFill>
        </p:spPr>
        <p:txBody>
          <a:bodyPr wrap="square" rtlCol="0">
            <a:spAutoFit/>
          </a:bodyPr>
          <a:lstStyle/>
          <a:p>
            <a:pPr algn="ctr"/>
            <a:r>
              <a:rPr lang="en-US" sz="3000" b="1">
                <a:solidFill>
                  <a:srgbClr val="FFF2D8"/>
                </a:solidFill>
                <a:latin typeface="iCiel Cadena" panose="02000503000000020004" pitchFamily="50" charset="0"/>
              </a:rPr>
              <a:t>02</a:t>
            </a:r>
          </a:p>
          <a:p>
            <a:r>
              <a:rPr lang="vi-VN" sz="3000" b="1">
                <a:solidFill>
                  <a:srgbClr val="FFF2D8"/>
                </a:solidFill>
                <a:effectLst/>
                <a:latin typeface="iCiel Cadena" panose="02000503000000020004" pitchFamily="50" charset="0"/>
                <a:ea typeface="Arial" panose="020B0604020202020204" pitchFamily="34" charset="0"/>
                <a:cs typeface="Times New Roman" panose="02020603050405020304" pitchFamily="18" charset="0"/>
              </a:rPr>
              <a:t>Xử Lý Sự Kiện Nút</a:t>
            </a:r>
            <a:endParaRPr lang="en-US" sz="3000" b="1">
              <a:solidFill>
                <a:srgbClr val="FFF2D8"/>
              </a:solidFill>
              <a:effectLst/>
              <a:latin typeface="iCiel Cadena" panose="02000503000000020004" pitchFamily="50" charset="0"/>
              <a:ea typeface="Arial" panose="020B0604020202020204" pitchFamily="34" charset="0"/>
              <a:cs typeface="Times New Roman" panose="02020603050405020304" pitchFamily="18" charset="0"/>
            </a:endParaRPr>
          </a:p>
          <a:p>
            <a:endParaRPr lang="en-US" sz="3000" b="1">
              <a:latin typeface="iCiel Cadena" panose="02000503000000020004" pitchFamily="50" charset="0"/>
            </a:endParaRPr>
          </a:p>
        </p:txBody>
      </p:sp>
      <p:sp>
        <p:nvSpPr>
          <p:cNvPr id="4" name="Hộp Văn bản 3">
            <a:extLst>
              <a:ext uri="{FF2B5EF4-FFF2-40B4-BE49-F238E27FC236}">
                <a16:creationId xmlns:a16="http://schemas.microsoft.com/office/drawing/2014/main" id="{EB78FE61-3DB9-41F9-9C5E-F7AC7762CCFF}"/>
              </a:ext>
            </a:extLst>
          </p:cNvPr>
          <p:cNvSpPr txBox="1"/>
          <p:nvPr/>
        </p:nvSpPr>
        <p:spPr>
          <a:xfrm>
            <a:off x="427994" y="3219497"/>
            <a:ext cx="2186907" cy="2400657"/>
          </a:xfrm>
          <a:prstGeom prst="rect">
            <a:avLst/>
          </a:prstGeom>
          <a:noFill/>
        </p:spPr>
        <p:txBody>
          <a:bodyPr wrap="square" rtlCol="0">
            <a:spAutoFit/>
          </a:bodyPr>
          <a:lstStyle/>
          <a:p>
            <a:pPr algn="ctr"/>
            <a:r>
              <a:rPr lang="en-US" sz="3000" b="1">
                <a:latin typeface="iCiel Cadena" panose="02000503000000020004" pitchFamily="50" charset="0"/>
              </a:rPr>
              <a:t>01</a:t>
            </a:r>
          </a:p>
          <a:p>
            <a:r>
              <a:rPr lang="vi-VN" sz="3000" b="1">
                <a:effectLst/>
                <a:latin typeface="iCiel Cadena" panose="02000503000000020004" pitchFamily="50" charset="0"/>
                <a:ea typeface="Arial" panose="020B0604020202020204" pitchFamily="34" charset="0"/>
                <a:cs typeface="Times New Roman" panose="02020603050405020304" pitchFamily="18" charset="0"/>
              </a:rPr>
              <a:t>Giao diện và Thiết lập Ban Đầu</a:t>
            </a:r>
            <a:r>
              <a:rPr lang="en-US" sz="3000" b="1">
                <a:effectLst/>
                <a:latin typeface="iCiel Cadena" panose="02000503000000020004" pitchFamily="50" charset="0"/>
                <a:ea typeface="Arial" panose="020B0604020202020204" pitchFamily="34" charset="0"/>
                <a:cs typeface="Times New Roman" panose="02020603050405020304" pitchFamily="18" charset="0"/>
              </a:rPr>
              <a:t> </a:t>
            </a:r>
          </a:p>
          <a:p>
            <a:endParaRPr lang="en-US" sz="3000" b="1">
              <a:latin typeface="iCiel Cadena" panose="02000503000000020004" pitchFamily="50" charset="0"/>
            </a:endParaRPr>
          </a:p>
        </p:txBody>
      </p:sp>
    </p:spTree>
    <p:extLst>
      <p:ext uri="{BB962C8B-B14F-4D97-AF65-F5344CB8AC3E}">
        <p14:creationId xmlns:p14="http://schemas.microsoft.com/office/powerpoint/2010/main" val="725095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8815D401-04CD-40AC-BF5D-EDF802515797}"/>
              </a:ext>
            </a:extLst>
          </p:cNvPr>
          <p:cNvSpPr txBox="1"/>
          <p:nvPr/>
        </p:nvSpPr>
        <p:spPr>
          <a:xfrm>
            <a:off x="2882998" y="-16850"/>
            <a:ext cx="6426003" cy="553998"/>
          </a:xfrm>
          <a:prstGeom prst="rect">
            <a:avLst/>
          </a:prstGeom>
          <a:noFill/>
        </p:spPr>
        <p:txBody>
          <a:bodyPr wrap="square" rtlCol="0">
            <a:spAutoFit/>
          </a:bodyPr>
          <a:lstStyle/>
          <a:p>
            <a:r>
              <a:rPr lang="en-US" sz="3000" b="1">
                <a:effectLst/>
                <a:latin typeface="iCiel Cadena" panose="02000503000000020004" pitchFamily="50" charset="0"/>
                <a:ea typeface="Arial" panose="020B0604020202020204" pitchFamily="34" charset="0"/>
                <a:cs typeface="Times New Roman" panose="02020603050405020304" pitchFamily="18" charset="0"/>
              </a:rPr>
              <a:t>Gameplay</a:t>
            </a:r>
            <a:r>
              <a:rPr lang="vi-VN" sz="3000" b="1">
                <a:effectLst/>
                <a:latin typeface="iCiel Cadena" panose="02000503000000020004" pitchFamily="50" charset="0"/>
                <a:ea typeface="Arial" panose="020B0604020202020204" pitchFamily="34" charset="0"/>
                <a:cs typeface="Times New Roman" panose="02020603050405020304" pitchFamily="18" charset="0"/>
              </a:rPr>
              <a:t>3x3.java</a:t>
            </a:r>
            <a:r>
              <a:rPr lang="en-US" sz="3000" b="1">
                <a:effectLst/>
                <a:latin typeface="iCiel Cadena" panose="02000503000000020004" pitchFamily="50" charset="0"/>
                <a:ea typeface="Arial" panose="020B0604020202020204" pitchFamily="34" charset="0"/>
                <a:cs typeface="Times New Roman" panose="02020603050405020304" pitchFamily="18" charset="0"/>
              </a:rPr>
              <a:t>,</a:t>
            </a:r>
            <a:r>
              <a:rPr lang="vi-VN" sz="3000" b="1">
                <a:effectLst/>
                <a:latin typeface="iCiel Cadena" panose="02000503000000020004" pitchFamily="50" charset="0"/>
                <a:ea typeface="Arial" panose="020B0604020202020204" pitchFamily="34" charset="0"/>
                <a:cs typeface="Times New Roman" panose="02020603050405020304" pitchFamily="18" charset="0"/>
              </a:rPr>
              <a:t> </a:t>
            </a:r>
            <a:r>
              <a:rPr lang="en-US" sz="3000" b="1">
                <a:effectLst/>
                <a:latin typeface="iCiel Cadena" panose="02000503000000020004" pitchFamily="50" charset="0"/>
                <a:ea typeface="Arial" panose="020B0604020202020204" pitchFamily="34" charset="0"/>
                <a:cs typeface="Times New Roman" panose="02020603050405020304" pitchFamily="18" charset="0"/>
              </a:rPr>
              <a:t>Gameplay</a:t>
            </a:r>
            <a:r>
              <a:rPr lang="vi-VN" sz="3000" b="1">
                <a:effectLst/>
                <a:latin typeface="iCiel Cadena" panose="02000503000000020004" pitchFamily="50" charset="0"/>
                <a:ea typeface="Arial" panose="020B0604020202020204" pitchFamily="34" charset="0"/>
                <a:cs typeface="Times New Roman" panose="02020603050405020304" pitchFamily="18" charset="0"/>
              </a:rPr>
              <a:t>5x5.java</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p:txBody>
      </p:sp>
      <p:sp>
        <p:nvSpPr>
          <p:cNvPr id="9" name="Hộp Văn bản 8">
            <a:extLst>
              <a:ext uri="{FF2B5EF4-FFF2-40B4-BE49-F238E27FC236}">
                <a16:creationId xmlns:a16="http://schemas.microsoft.com/office/drawing/2014/main" id="{B5501066-6A5E-45F2-8E48-BC1495EC2499}"/>
              </a:ext>
            </a:extLst>
          </p:cNvPr>
          <p:cNvSpPr txBox="1"/>
          <p:nvPr/>
        </p:nvSpPr>
        <p:spPr>
          <a:xfrm>
            <a:off x="5016440" y="893097"/>
            <a:ext cx="2035629" cy="879087"/>
          </a:xfrm>
          <a:prstGeom prst="rect">
            <a:avLst/>
          </a:prstGeom>
          <a:noFill/>
        </p:spPr>
        <p:txBody>
          <a:bodyPr wrap="square">
            <a:spAutoFit/>
          </a:bodyPr>
          <a:lstStyle/>
          <a:p>
            <a:pPr marR="0" lvl="0">
              <a:lnSpc>
                <a:spcPct val="107000"/>
              </a:lnSpc>
              <a:spcBef>
                <a:spcPts val="0"/>
              </a:spcBef>
              <a:spcAft>
                <a:spcPts val="800"/>
              </a:spcAft>
              <a:buSzPts val="1000"/>
              <a:tabLst>
                <a:tab pos="457200" algn="l"/>
              </a:tabLst>
            </a:pPr>
            <a:r>
              <a:rPr lang="en-US" sz="5000" b="1">
                <a:effectLst/>
                <a:latin typeface="iCiel Cadena" panose="02000503000000020004" pitchFamily="50" charset="0"/>
                <a:ea typeface="Arial" panose="020B0604020202020204" pitchFamily="34" charset="0"/>
                <a:cs typeface="Times New Roman" panose="02020603050405020304" pitchFamily="18" charset="0"/>
              </a:rPr>
              <a:t>Code</a:t>
            </a:r>
          </a:p>
        </p:txBody>
      </p:sp>
      <p:sp>
        <p:nvSpPr>
          <p:cNvPr id="14" name="Lưu Đồ: Thay đổi Tiến Trình 13">
            <a:extLst>
              <a:ext uri="{FF2B5EF4-FFF2-40B4-BE49-F238E27FC236}">
                <a16:creationId xmlns:a16="http://schemas.microsoft.com/office/drawing/2014/main" id="{50A6F417-FD35-45D1-8A25-A766F0C46694}"/>
              </a:ext>
            </a:extLst>
          </p:cNvPr>
          <p:cNvSpPr/>
          <p:nvPr/>
        </p:nvSpPr>
        <p:spPr>
          <a:xfrm>
            <a:off x="3253503" y="2484083"/>
            <a:ext cx="2599314" cy="3633685"/>
          </a:xfrm>
          <a:prstGeom prst="flowChartAlternateProcess">
            <a:avLst/>
          </a:prstGeom>
          <a:solidFill>
            <a:srgbClr val="F1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srgbClr val="F2F1EB"/>
              </a:solidFill>
              <a:latin typeface="iCiel Cadena" panose="02000503000000020004" pitchFamily="50" charset="0"/>
            </a:endParaRPr>
          </a:p>
        </p:txBody>
      </p:sp>
      <p:sp>
        <p:nvSpPr>
          <p:cNvPr id="13" name="Hộp Văn bản 12">
            <a:extLst>
              <a:ext uri="{FF2B5EF4-FFF2-40B4-BE49-F238E27FC236}">
                <a16:creationId xmlns:a16="http://schemas.microsoft.com/office/drawing/2014/main" id="{03A67227-A1E9-455A-8B1D-008F3D42C3F1}"/>
              </a:ext>
            </a:extLst>
          </p:cNvPr>
          <p:cNvSpPr txBox="1"/>
          <p:nvPr/>
        </p:nvSpPr>
        <p:spPr>
          <a:xfrm>
            <a:off x="9378594" y="2869765"/>
            <a:ext cx="2024743" cy="2862322"/>
          </a:xfrm>
          <a:prstGeom prst="rect">
            <a:avLst/>
          </a:prstGeom>
          <a:noFill/>
          <a:ln>
            <a:noFill/>
          </a:ln>
        </p:spPr>
        <p:txBody>
          <a:bodyPr wrap="square" rtlCol="0">
            <a:spAutoFit/>
          </a:bodyPr>
          <a:lstStyle/>
          <a:p>
            <a:pPr algn="ctr"/>
            <a:r>
              <a:rPr lang="en-US" sz="3000" b="1">
                <a:solidFill>
                  <a:srgbClr val="FFF2D8"/>
                </a:solidFill>
                <a:effectLst/>
                <a:latin typeface="iCiel Cadena" panose="02000503000000020004" pitchFamily="50" charset="0"/>
                <a:ea typeface="Arial" panose="020B0604020202020204" pitchFamily="34" charset="0"/>
                <a:cs typeface="Times New Roman" panose="02020603050405020304" pitchFamily="18" charset="0"/>
              </a:rPr>
              <a:t>04</a:t>
            </a:r>
          </a:p>
          <a:p>
            <a:r>
              <a:rPr lang="en-US" sz="3000" b="1">
                <a:solidFill>
                  <a:srgbClr val="FFF2D8"/>
                </a:solidFill>
                <a:effectLst/>
                <a:latin typeface="iCiel Cadena" panose="02000503000000020004" pitchFamily="50" charset="0"/>
                <a:ea typeface="Arial" panose="020B0604020202020204" pitchFamily="34" charset="0"/>
                <a:cs typeface="Times New Roman" panose="02020603050405020304" pitchFamily="18" charset="0"/>
              </a:rPr>
              <a:t> </a:t>
            </a:r>
            <a:r>
              <a:rPr lang="vi-VN" sz="3000" b="1">
                <a:solidFill>
                  <a:srgbClr val="FFF2D8"/>
                </a:solidFill>
                <a:effectLst/>
                <a:latin typeface="iCiel Cadena" panose="02000503000000020004" pitchFamily="50" charset="0"/>
                <a:ea typeface="Arial" panose="020B0604020202020204" pitchFamily="34" charset="0"/>
                <a:cs typeface="Times New Roman" panose="02020603050405020304" pitchFamily="18" charset="0"/>
              </a:rPr>
              <a:t>Kết Thúc Trò Chơi và Cập Nhật Điểm</a:t>
            </a:r>
            <a:endParaRPr lang="en-US" sz="3000" b="1">
              <a:solidFill>
                <a:srgbClr val="FFF2D8"/>
              </a:solidFill>
              <a:effectLst/>
              <a:latin typeface="iCiel Cadena" panose="02000503000000020004" pitchFamily="50" charset="0"/>
              <a:ea typeface="Arial" panose="020B0604020202020204" pitchFamily="34" charset="0"/>
              <a:cs typeface="Times New Roman" panose="02020603050405020304" pitchFamily="18" charset="0"/>
            </a:endParaRPr>
          </a:p>
          <a:p>
            <a:endParaRPr lang="en-US" sz="3000" b="1">
              <a:latin typeface="iCiel Cadena" panose="02000503000000020004" pitchFamily="50" charset="0"/>
            </a:endParaRPr>
          </a:p>
        </p:txBody>
      </p:sp>
      <p:sp>
        <p:nvSpPr>
          <p:cNvPr id="11" name="Hộp Văn bản 10">
            <a:extLst>
              <a:ext uri="{FF2B5EF4-FFF2-40B4-BE49-F238E27FC236}">
                <a16:creationId xmlns:a16="http://schemas.microsoft.com/office/drawing/2014/main" id="{BF77B02A-EFA8-4522-9E30-6008A3D17195}"/>
              </a:ext>
            </a:extLst>
          </p:cNvPr>
          <p:cNvSpPr txBox="1"/>
          <p:nvPr/>
        </p:nvSpPr>
        <p:spPr>
          <a:xfrm>
            <a:off x="6316899" y="2988664"/>
            <a:ext cx="2258714" cy="2862322"/>
          </a:xfrm>
          <a:prstGeom prst="rect">
            <a:avLst/>
          </a:prstGeom>
          <a:noFill/>
        </p:spPr>
        <p:txBody>
          <a:bodyPr wrap="square" rtlCol="0">
            <a:spAutoFit/>
          </a:bodyPr>
          <a:lstStyle/>
          <a:p>
            <a:pPr algn="ctr"/>
            <a:r>
              <a:rPr lang="en-US" sz="3000" b="1">
                <a:solidFill>
                  <a:srgbClr val="FFF2D8"/>
                </a:solidFill>
                <a:latin typeface="iCiel Cadena" panose="02000503000000020004" pitchFamily="50" charset="0"/>
                <a:cs typeface="Times New Roman" panose="02020603050405020304" pitchFamily="18" charset="0"/>
              </a:rPr>
              <a:t>03</a:t>
            </a:r>
          </a:p>
          <a:p>
            <a:r>
              <a:rPr lang="vi-VN" sz="3000" b="1">
                <a:solidFill>
                  <a:srgbClr val="FFF2D8"/>
                </a:solidFill>
                <a:effectLst/>
                <a:latin typeface="iCiel Cadena" panose="02000503000000020004" pitchFamily="50" charset="0"/>
                <a:ea typeface="Arial" panose="020B0604020202020204" pitchFamily="34" charset="0"/>
                <a:cs typeface="Times New Roman" panose="02020603050405020304" pitchFamily="18" charset="0"/>
              </a:rPr>
              <a:t>Kiểm Tra Điều Kiện Thắng và Hòa</a:t>
            </a:r>
            <a:endParaRPr lang="en-US" sz="3000" b="1">
              <a:solidFill>
                <a:srgbClr val="FFF2D8"/>
              </a:solidFill>
              <a:effectLst/>
              <a:latin typeface="iCiel Cadena" panose="02000503000000020004" pitchFamily="50" charset="0"/>
              <a:ea typeface="Arial" panose="020B0604020202020204" pitchFamily="34" charset="0"/>
              <a:cs typeface="Times New Roman" panose="02020603050405020304" pitchFamily="18" charset="0"/>
            </a:endParaRPr>
          </a:p>
          <a:p>
            <a:endParaRPr lang="en-US" sz="3000" b="1">
              <a:latin typeface="iCiel Cadena" panose="02000503000000020004" pitchFamily="50" charset="0"/>
            </a:endParaRPr>
          </a:p>
        </p:txBody>
      </p:sp>
      <p:sp>
        <p:nvSpPr>
          <p:cNvPr id="10" name="Hộp Văn bản 9">
            <a:extLst>
              <a:ext uri="{FF2B5EF4-FFF2-40B4-BE49-F238E27FC236}">
                <a16:creationId xmlns:a16="http://schemas.microsoft.com/office/drawing/2014/main" id="{CE0FD201-139C-44BF-A9BF-A659DEDF8077}"/>
              </a:ext>
            </a:extLst>
          </p:cNvPr>
          <p:cNvSpPr txBox="1"/>
          <p:nvPr/>
        </p:nvSpPr>
        <p:spPr>
          <a:xfrm>
            <a:off x="3502628" y="3331430"/>
            <a:ext cx="1984882" cy="1938992"/>
          </a:xfrm>
          <a:prstGeom prst="rect">
            <a:avLst/>
          </a:prstGeom>
          <a:noFill/>
        </p:spPr>
        <p:txBody>
          <a:bodyPr wrap="square" rtlCol="0">
            <a:spAutoFit/>
          </a:bodyPr>
          <a:lstStyle/>
          <a:p>
            <a:pPr algn="ctr"/>
            <a:r>
              <a:rPr lang="en-US" sz="3000" b="1">
                <a:latin typeface="iCiel Cadena" panose="02000503000000020004" pitchFamily="50" charset="0"/>
              </a:rPr>
              <a:t>02</a:t>
            </a:r>
          </a:p>
          <a:p>
            <a:r>
              <a:rPr lang="vi-VN" sz="3000" b="1">
                <a:effectLst/>
                <a:latin typeface="iCiel Cadena" panose="02000503000000020004" pitchFamily="50" charset="0"/>
                <a:ea typeface="Arial" panose="020B0604020202020204" pitchFamily="34" charset="0"/>
                <a:cs typeface="Times New Roman" panose="02020603050405020304" pitchFamily="18" charset="0"/>
              </a:rPr>
              <a:t>Xử Lý Sự Kiện Nút</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endParaRPr lang="en-US" sz="3000" b="1">
              <a:latin typeface="iCiel Cadena" panose="02000503000000020004" pitchFamily="50" charset="0"/>
            </a:endParaRPr>
          </a:p>
        </p:txBody>
      </p:sp>
      <p:sp>
        <p:nvSpPr>
          <p:cNvPr id="4" name="Hộp Văn bản 3">
            <a:extLst>
              <a:ext uri="{FF2B5EF4-FFF2-40B4-BE49-F238E27FC236}">
                <a16:creationId xmlns:a16="http://schemas.microsoft.com/office/drawing/2014/main" id="{EB78FE61-3DB9-41F9-9C5E-F7AC7762CCFF}"/>
              </a:ext>
            </a:extLst>
          </p:cNvPr>
          <p:cNvSpPr txBox="1"/>
          <p:nvPr/>
        </p:nvSpPr>
        <p:spPr>
          <a:xfrm>
            <a:off x="427994" y="3219497"/>
            <a:ext cx="2186907" cy="2400657"/>
          </a:xfrm>
          <a:prstGeom prst="rect">
            <a:avLst/>
          </a:prstGeom>
          <a:noFill/>
        </p:spPr>
        <p:txBody>
          <a:bodyPr wrap="square" rtlCol="0">
            <a:spAutoFit/>
          </a:bodyPr>
          <a:lstStyle/>
          <a:p>
            <a:pPr algn="ctr"/>
            <a:r>
              <a:rPr lang="en-US" sz="3000" b="1">
                <a:latin typeface="iCiel Cadena" panose="02000503000000020004" pitchFamily="50" charset="0"/>
              </a:rPr>
              <a:t>01</a:t>
            </a:r>
          </a:p>
          <a:p>
            <a:r>
              <a:rPr lang="vi-VN" sz="3000" b="1">
                <a:effectLst/>
                <a:latin typeface="iCiel Cadena" panose="02000503000000020004" pitchFamily="50" charset="0"/>
                <a:ea typeface="Arial" panose="020B0604020202020204" pitchFamily="34" charset="0"/>
                <a:cs typeface="Times New Roman" panose="02020603050405020304" pitchFamily="18" charset="0"/>
              </a:rPr>
              <a:t>Giao diện và Thiết lập Ban Đầu</a:t>
            </a:r>
            <a:r>
              <a:rPr lang="en-US" sz="3000" b="1">
                <a:effectLst/>
                <a:latin typeface="iCiel Cadena" panose="02000503000000020004" pitchFamily="50" charset="0"/>
                <a:ea typeface="Arial" panose="020B0604020202020204" pitchFamily="34" charset="0"/>
                <a:cs typeface="Times New Roman" panose="02020603050405020304" pitchFamily="18" charset="0"/>
              </a:rPr>
              <a:t> </a:t>
            </a:r>
          </a:p>
          <a:p>
            <a:endParaRPr lang="en-US" sz="3000" b="1">
              <a:latin typeface="iCiel Cadena" panose="02000503000000020004" pitchFamily="50" charset="0"/>
            </a:endParaRPr>
          </a:p>
        </p:txBody>
      </p:sp>
    </p:spTree>
    <p:extLst>
      <p:ext uri="{BB962C8B-B14F-4D97-AF65-F5344CB8AC3E}">
        <p14:creationId xmlns:p14="http://schemas.microsoft.com/office/powerpoint/2010/main" val="3889444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8815D401-04CD-40AC-BF5D-EDF802515797}"/>
              </a:ext>
            </a:extLst>
          </p:cNvPr>
          <p:cNvSpPr txBox="1"/>
          <p:nvPr/>
        </p:nvSpPr>
        <p:spPr>
          <a:xfrm>
            <a:off x="3166243" y="0"/>
            <a:ext cx="6301312" cy="553998"/>
          </a:xfrm>
          <a:prstGeom prst="rect">
            <a:avLst/>
          </a:prstGeom>
          <a:noFill/>
        </p:spPr>
        <p:txBody>
          <a:bodyPr wrap="square" rtlCol="0">
            <a:spAutoFit/>
          </a:bodyPr>
          <a:lstStyle/>
          <a:p>
            <a:r>
              <a:rPr lang="en-US" sz="3000" b="1">
                <a:effectLst/>
                <a:latin typeface="iCiel Cadena" panose="02000503000000020004" pitchFamily="50" charset="0"/>
                <a:ea typeface="Arial" panose="020B0604020202020204" pitchFamily="34" charset="0"/>
                <a:cs typeface="Times New Roman" panose="02020603050405020304" pitchFamily="18" charset="0"/>
              </a:rPr>
              <a:t>Gameplay</a:t>
            </a:r>
            <a:r>
              <a:rPr lang="vi-VN" sz="3000" b="1">
                <a:effectLst/>
                <a:latin typeface="iCiel Cadena" panose="02000503000000020004" pitchFamily="50" charset="0"/>
                <a:ea typeface="Arial" panose="020B0604020202020204" pitchFamily="34" charset="0"/>
                <a:cs typeface="Times New Roman" panose="02020603050405020304" pitchFamily="18" charset="0"/>
              </a:rPr>
              <a:t>3x3.java</a:t>
            </a:r>
            <a:r>
              <a:rPr lang="en-US" sz="3000" b="1">
                <a:effectLst/>
                <a:latin typeface="iCiel Cadena" panose="02000503000000020004" pitchFamily="50" charset="0"/>
                <a:ea typeface="Arial" panose="020B0604020202020204" pitchFamily="34" charset="0"/>
                <a:cs typeface="Times New Roman" panose="02020603050405020304" pitchFamily="18" charset="0"/>
              </a:rPr>
              <a:t>,</a:t>
            </a:r>
            <a:r>
              <a:rPr lang="vi-VN" sz="3000" b="1">
                <a:effectLst/>
                <a:latin typeface="iCiel Cadena" panose="02000503000000020004" pitchFamily="50" charset="0"/>
                <a:ea typeface="Arial" panose="020B0604020202020204" pitchFamily="34" charset="0"/>
                <a:cs typeface="Times New Roman" panose="02020603050405020304" pitchFamily="18" charset="0"/>
              </a:rPr>
              <a:t> </a:t>
            </a:r>
            <a:r>
              <a:rPr lang="en-US" sz="3000" b="1">
                <a:effectLst/>
                <a:latin typeface="iCiel Cadena" panose="02000503000000020004" pitchFamily="50" charset="0"/>
                <a:ea typeface="Arial" panose="020B0604020202020204" pitchFamily="34" charset="0"/>
                <a:cs typeface="Times New Roman" panose="02020603050405020304" pitchFamily="18" charset="0"/>
              </a:rPr>
              <a:t>Gameplay</a:t>
            </a:r>
            <a:r>
              <a:rPr lang="vi-VN" sz="3000" b="1">
                <a:effectLst/>
                <a:latin typeface="iCiel Cadena" panose="02000503000000020004" pitchFamily="50" charset="0"/>
                <a:ea typeface="Arial" panose="020B0604020202020204" pitchFamily="34" charset="0"/>
                <a:cs typeface="Times New Roman" panose="02020603050405020304" pitchFamily="18" charset="0"/>
              </a:rPr>
              <a:t>5x5.java</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p:txBody>
      </p:sp>
      <p:sp>
        <p:nvSpPr>
          <p:cNvPr id="9" name="Hộp Văn bản 8">
            <a:extLst>
              <a:ext uri="{FF2B5EF4-FFF2-40B4-BE49-F238E27FC236}">
                <a16:creationId xmlns:a16="http://schemas.microsoft.com/office/drawing/2014/main" id="{B5501066-6A5E-45F2-8E48-BC1495EC2499}"/>
              </a:ext>
            </a:extLst>
          </p:cNvPr>
          <p:cNvSpPr txBox="1"/>
          <p:nvPr/>
        </p:nvSpPr>
        <p:spPr>
          <a:xfrm>
            <a:off x="5016440" y="893097"/>
            <a:ext cx="2035629" cy="879087"/>
          </a:xfrm>
          <a:prstGeom prst="rect">
            <a:avLst/>
          </a:prstGeom>
          <a:noFill/>
        </p:spPr>
        <p:txBody>
          <a:bodyPr wrap="square">
            <a:spAutoFit/>
          </a:bodyPr>
          <a:lstStyle/>
          <a:p>
            <a:pPr marR="0" lvl="0">
              <a:lnSpc>
                <a:spcPct val="107000"/>
              </a:lnSpc>
              <a:spcBef>
                <a:spcPts val="0"/>
              </a:spcBef>
              <a:spcAft>
                <a:spcPts val="800"/>
              </a:spcAft>
              <a:buSzPts val="1000"/>
              <a:tabLst>
                <a:tab pos="457200" algn="l"/>
              </a:tabLst>
            </a:pPr>
            <a:r>
              <a:rPr lang="en-US" sz="5000" b="1">
                <a:effectLst/>
                <a:latin typeface="iCiel Cadena" panose="02000503000000020004" pitchFamily="50" charset="0"/>
                <a:ea typeface="Arial" panose="020B0604020202020204" pitchFamily="34" charset="0"/>
                <a:cs typeface="Times New Roman" panose="02020603050405020304" pitchFamily="18" charset="0"/>
              </a:rPr>
              <a:t>Code</a:t>
            </a:r>
          </a:p>
        </p:txBody>
      </p:sp>
      <p:sp>
        <p:nvSpPr>
          <p:cNvPr id="14" name="Lưu Đồ: Thay đổi Tiến Trình 13">
            <a:extLst>
              <a:ext uri="{FF2B5EF4-FFF2-40B4-BE49-F238E27FC236}">
                <a16:creationId xmlns:a16="http://schemas.microsoft.com/office/drawing/2014/main" id="{50A6F417-FD35-45D1-8A25-A766F0C46694}"/>
              </a:ext>
            </a:extLst>
          </p:cNvPr>
          <p:cNvSpPr/>
          <p:nvPr/>
        </p:nvSpPr>
        <p:spPr>
          <a:xfrm>
            <a:off x="5976299" y="2484083"/>
            <a:ext cx="2599314" cy="3633685"/>
          </a:xfrm>
          <a:prstGeom prst="flowChartAlternateProcess">
            <a:avLst/>
          </a:prstGeom>
          <a:solidFill>
            <a:srgbClr val="A1E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srgbClr val="F2F1EB"/>
              </a:solidFill>
              <a:latin typeface="iCiel Cadena" panose="02000503000000020004" pitchFamily="50" charset="0"/>
            </a:endParaRPr>
          </a:p>
        </p:txBody>
      </p:sp>
      <p:sp>
        <p:nvSpPr>
          <p:cNvPr id="13" name="Hộp Văn bản 12">
            <a:extLst>
              <a:ext uri="{FF2B5EF4-FFF2-40B4-BE49-F238E27FC236}">
                <a16:creationId xmlns:a16="http://schemas.microsoft.com/office/drawing/2014/main" id="{03A67227-A1E9-455A-8B1D-008F3D42C3F1}"/>
              </a:ext>
            </a:extLst>
          </p:cNvPr>
          <p:cNvSpPr txBox="1"/>
          <p:nvPr/>
        </p:nvSpPr>
        <p:spPr>
          <a:xfrm>
            <a:off x="9378594" y="2869765"/>
            <a:ext cx="2024743" cy="2862322"/>
          </a:xfrm>
          <a:prstGeom prst="rect">
            <a:avLst/>
          </a:prstGeom>
          <a:noFill/>
          <a:ln>
            <a:noFill/>
          </a:ln>
        </p:spPr>
        <p:txBody>
          <a:bodyPr wrap="square" rtlCol="0">
            <a:spAutoFit/>
          </a:bodyPr>
          <a:lstStyle/>
          <a:p>
            <a:pPr algn="ctr"/>
            <a:r>
              <a:rPr lang="en-US" sz="3000" b="1">
                <a:solidFill>
                  <a:srgbClr val="FFF2D8"/>
                </a:solidFill>
                <a:effectLst/>
                <a:latin typeface="iCiel Cadena" panose="02000503000000020004" pitchFamily="50" charset="0"/>
                <a:ea typeface="Arial" panose="020B0604020202020204" pitchFamily="34" charset="0"/>
                <a:cs typeface="Times New Roman" panose="02020603050405020304" pitchFamily="18" charset="0"/>
              </a:rPr>
              <a:t>04</a:t>
            </a:r>
          </a:p>
          <a:p>
            <a:r>
              <a:rPr lang="en-US" sz="3000" b="1">
                <a:solidFill>
                  <a:srgbClr val="FFF2D8"/>
                </a:solidFill>
                <a:effectLst/>
                <a:latin typeface="iCiel Cadena" panose="02000503000000020004" pitchFamily="50" charset="0"/>
                <a:ea typeface="Arial" panose="020B0604020202020204" pitchFamily="34" charset="0"/>
                <a:cs typeface="Times New Roman" panose="02020603050405020304" pitchFamily="18" charset="0"/>
              </a:rPr>
              <a:t> </a:t>
            </a:r>
            <a:r>
              <a:rPr lang="vi-VN" sz="3000" b="1">
                <a:solidFill>
                  <a:srgbClr val="FFF2D8"/>
                </a:solidFill>
                <a:effectLst/>
                <a:latin typeface="iCiel Cadena" panose="02000503000000020004" pitchFamily="50" charset="0"/>
                <a:ea typeface="Arial" panose="020B0604020202020204" pitchFamily="34" charset="0"/>
                <a:cs typeface="Times New Roman" panose="02020603050405020304" pitchFamily="18" charset="0"/>
              </a:rPr>
              <a:t>Kết Thúc Trò Chơi và Cập Nhật Điểm</a:t>
            </a:r>
            <a:endParaRPr lang="en-US" sz="3000" b="1">
              <a:solidFill>
                <a:srgbClr val="FFF2D8"/>
              </a:solidFill>
              <a:effectLst/>
              <a:latin typeface="iCiel Cadena" panose="02000503000000020004" pitchFamily="50" charset="0"/>
              <a:ea typeface="Arial" panose="020B0604020202020204" pitchFamily="34" charset="0"/>
              <a:cs typeface="Times New Roman" panose="02020603050405020304" pitchFamily="18" charset="0"/>
            </a:endParaRPr>
          </a:p>
          <a:p>
            <a:endParaRPr lang="en-US" sz="3000" b="1">
              <a:latin typeface="iCiel Cadena" panose="02000503000000020004" pitchFamily="50" charset="0"/>
            </a:endParaRPr>
          </a:p>
        </p:txBody>
      </p:sp>
      <p:sp>
        <p:nvSpPr>
          <p:cNvPr id="11" name="Hộp Văn bản 10">
            <a:extLst>
              <a:ext uri="{FF2B5EF4-FFF2-40B4-BE49-F238E27FC236}">
                <a16:creationId xmlns:a16="http://schemas.microsoft.com/office/drawing/2014/main" id="{BF77B02A-EFA8-4522-9E30-6008A3D17195}"/>
              </a:ext>
            </a:extLst>
          </p:cNvPr>
          <p:cNvSpPr txBox="1"/>
          <p:nvPr/>
        </p:nvSpPr>
        <p:spPr>
          <a:xfrm>
            <a:off x="6316899" y="2988664"/>
            <a:ext cx="2258714" cy="2862322"/>
          </a:xfrm>
          <a:prstGeom prst="rect">
            <a:avLst/>
          </a:prstGeom>
          <a:noFill/>
        </p:spPr>
        <p:txBody>
          <a:bodyPr wrap="square" rtlCol="0">
            <a:spAutoFit/>
          </a:bodyPr>
          <a:lstStyle/>
          <a:p>
            <a:pPr algn="ctr"/>
            <a:r>
              <a:rPr lang="en-US" sz="3000" b="1">
                <a:latin typeface="iCiel Cadena" panose="02000503000000020004" pitchFamily="50" charset="0"/>
                <a:cs typeface="Times New Roman" panose="02020603050405020304" pitchFamily="18" charset="0"/>
              </a:rPr>
              <a:t>03</a:t>
            </a:r>
          </a:p>
          <a:p>
            <a:r>
              <a:rPr lang="vi-VN" sz="3000" b="1">
                <a:effectLst/>
                <a:latin typeface="iCiel Cadena" panose="02000503000000020004" pitchFamily="50" charset="0"/>
                <a:ea typeface="Arial" panose="020B0604020202020204" pitchFamily="34" charset="0"/>
                <a:cs typeface="Times New Roman" panose="02020603050405020304" pitchFamily="18" charset="0"/>
              </a:rPr>
              <a:t>Kiểm Tra Điều Kiện Thắng và Hòa</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endParaRPr lang="en-US" sz="3000" b="1">
              <a:latin typeface="iCiel Cadena" panose="02000503000000020004" pitchFamily="50" charset="0"/>
            </a:endParaRPr>
          </a:p>
        </p:txBody>
      </p:sp>
      <p:sp>
        <p:nvSpPr>
          <p:cNvPr id="10" name="Hộp Văn bản 9">
            <a:extLst>
              <a:ext uri="{FF2B5EF4-FFF2-40B4-BE49-F238E27FC236}">
                <a16:creationId xmlns:a16="http://schemas.microsoft.com/office/drawing/2014/main" id="{CE0FD201-139C-44BF-A9BF-A659DEDF8077}"/>
              </a:ext>
            </a:extLst>
          </p:cNvPr>
          <p:cNvSpPr txBox="1"/>
          <p:nvPr/>
        </p:nvSpPr>
        <p:spPr>
          <a:xfrm>
            <a:off x="3502628" y="3331430"/>
            <a:ext cx="1984882" cy="1938992"/>
          </a:xfrm>
          <a:prstGeom prst="rect">
            <a:avLst/>
          </a:prstGeom>
          <a:noFill/>
        </p:spPr>
        <p:txBody>
          <a:bodyPr wrap="square" rtlCol="0">
            <a:spAutoFit/>
          </a:bodyPr>
          <a:lstStyle/>
          <a:p>
            <a:pPr algn="ctr"/>
            <a:r>
              <a:rPr lang="en-US" sz="3000" b="1">
                <a:latin typeface="iCiel Cadena" panose="02000503000000020004" pitchFamily="50" charset="0"/>
              </a:rPr>
              <a:t>02</a:t>
            </a:r>
          </a:p>
          <a:p>
            <a:r>
              <a:rPr lang="vi-VN" sz="3000" b="1">
                <a:effectLst/>
                <a:latin typeface="iCiel Cadena" panose="02000503000000020004" pitchFamily="50" charset="0"/>
                <a:ea typeface="Arial" panose="020B0604020202020204" pitchFamily="34" charset="0"/>
                <a:cs typeface="Times New Roman" panose="02020603050405020304" pitchFamily="18" charset="0"/>
              </a:rPr>
              <a:t>Xử Lý Sự Kiện Nút</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endParaRPr lang="en-US" sz="3000" b="1">
              <a:latin typeface="iCiel Cadena" panose="02000503000000020004" pitchFamily="50" charset="0"/>
            </a:endParaRPr>
          </a:p>
        </p:txBody>
      </p:sp>
      <p:sp>
        <p:nvSpPr>
          <p:cNvPr id="4" name="Hộp Văn bản 3">
            <a:extLst>
              <a:ext uri="{FF2B5EF4-FFF2-40B4-BE49-F238E27FC236}">
                <a16:creationId xmlns:a16="http://schemas.microsoft.com/office/drawing/2014/main" id="{EB78FE61-3DB9-41F9-9C5E-F7AC7762CCFF}"/>
              </a:ext>
            </a:extLst>
          </p:cNvPr>
          <p:cNvSpPr txBox="1"/>
          <p:nvPr/>
        </p:nvSpPr>
        <p:spPr>
          <a:xfrm>
            <a:off x="427994" y="3219497"/>
            <a:ext cx="2186907" cy="2400657"/>
          </a:xfrm>
          <a:prstGeom prst="rect">
            <a:avLst/>
          </a:prstGeom>
          <a:noFill/>
        </p:spPr>
        <p:txBody>
          <a:bodyPr wrap="square" rtlCol="0">
            <a:spAutoFit/>
          </a:bodyPr>
          <a:lstStyle/>
          <a:p>
            <a:pPr algn="ctr"/>
            <a:r>
              <a:rPr lang="en-US" sz="3000" b="1">
                <a:latin typeface="iCiel Cadena" panose="02000503000000020004" pitchFamily="50" charset="0"/>
              </a:rPr>
              <a:t>01</a:t>
            </a:r>
          </a:p>
          <a:p>
            <a:r>
              <a:rPr lang="vi-VN" sz="3000" b="1">
                <a:effectLst/>
                <a:latin typeface="iCiel Cadena" panose="02000503000000020004" pitchFamily="50" charset="0"/>
                <a:ea typeface="Arial" panose="020B0604020202020204" pitchFamily="34" charset="0"/>
                <a:cs typeface="Times New Roman" panose="02020603050405020304" pitchFamily="18" charset="0"/>
              </a:rPr>
              <a:t>Giao diện và Thiết lập Ban Đầu</a:t>
            </a:r>
            <a:r>
              <a:rPr lang="en-US" sz="3000" b="1">
                <a:effectLst/>
                <a:latin typeface="iCiel Cadena" panose="02000503000000020004" pitchFamily="50" charset="0"/>
                <a:ea typeface="Arial" panose="020B0604020202020204" pitchFamily="34" charset="0"/>
                <a:cs typeface="Times New Roman" panose="02020603050405020304" pitchFamily="18" charset="0"/>
              </a:rPr>
              <a:t> </a:t>
            </a:r>
          </a:p>
          <a:p>
            <a:endParaRPr lang="en-US" sz="3000" b="1">
              <a:latin typeface="iCiel Cadena" panose="02000503000000020004" pitchFamily="50" charset="0"/>
            </a:endParaRPr>
          </a:p>
        </p:txBody>
      </p:sp>
    </p:spTree>
    <p:extLst>
      <p:ext uri="{BB962C8B-B14F-4D97-AF65-F5344CB8AC3E}">
        <p14:creationId xmlns:p14="http://schemas.microsoft.com/office/powerpoint/2010/main" val="2435134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8815D401-04CD-40AC-BF5D-EDF802515797}"/>
              </a:ext>
            </a:extLst>
          </p:cNvPr>
          <p:cNvSpPr txBox="1"/>
          <p:nvPr/>
        </p:nvSpPr>
        <p:spPr>
          <a:xfrm>
            <a:off x="3136455" y="0"/>
            <a:ext cx="6360887" cy="553998"/>
          </a:xfrm>
          <a:prstGeom prst="rect">
            <a:avLst/>
          </a:prstGeom>
          <a:noFill/>
        </p:spPr>
        <p:txBody>
          <a:bodyPr wrap="square" rtlCol="0">
            <a:spAutoFit/>
          </a:bodyPr>
          <a:lstStyle/>
          <a:p>
            <a:r>
              <a:rPr lang="en-US" sz="3000" b="1">
                <a:effectLst/>
                <a:latin typeface="iCiel Cadena" panose="02000503000000020004" pitchFamily="50" charset="0"/>
                <a:ea typeface="Arial" panose="020B0604020202020204" pitchFamily="34" charset="0"/>
                <a:cs typeface="Times New Roman" panose="02020603050405020304" pitchFamily="18" charset="0"/>
              </a:rPr>
              <a:t>Gameplay</a:t>
            </a:r>
            <a:r>
              <a:rPr lang="vi-VN" sz="3000" b="1">
                <a:effectLst/>
                <a:latin typeface="iCiel Cadena" panose="02000503000000020004" pitchFamily="50" charset="0"/>
                <a:ea typeface="Arial" panose="020B0604020202020204" pitchFamily="34" charset="0"/>
                <a:cs typeface="Times New Roman" panose="02020603050405020304" pitchFamily="18" charset="0"/>
              </a:rPr>
              <a:t>3x3.java</a:t>
            </a:r>
            <a:r>
              <a:rPr lang="en-US" sz="3000" b="1">
                <a:effectLst/>
                <a:latin typeface="iCiel Cadena" panose="02000503000000020004" pitchFamily="50" charset="0"/>
                <a:ea typeface="Arial" panose="020B0604020202020204" pitchFamily="34" charset="0"/>
                <a:cs typeface="Times New Roman" panose="02020603050405020304" pitchFamily="18" charset="0"/>
              </a:rPr>
              <a:t>,</a:t>
            </a:r>
            <a:r>
              <a:rPr lang="vi-VN" sz="3000" b="1">
                <a:effectLst/>
                <a:latin typeface="iCiel Cadena" panose="02000503000000020004" pitchFamily="50" charset="0"/>
                <a:ea typeface="Arial" panose="020B0604020202020204" pitchFamily="34" charset="0"/>
                <a:cs typeface="Times New Roman" panose="02020603050405020304" pitchFamily="18" charset="0"/>
              </a:rPr>
              <a:t> </a:t>
            </a:r>
            <a:r>
              <a:rPr lang="en-US" sz="3000" b="1">
                <a:effectLst/>
                <a:latin typeface="iCiel Cadena" panose="02000503000000020004" pitchFamily="50" charset="0"/>
                <a:ea typeface="Arial" panose="020B0604020202020204" pitchFamily="34" charset="0"/>
                <a:cs typeface="Times New Roman" panose="02020603050405020304" pitchFamily="18" charset="0"/>
              </a:rPr>
              <a:t>Gameplay</a:t>
            </a:r>
            <a:r>
              <a:rPr lang="vi-VN" sz="3000" b="1">
                <a:effectLst/>
                <a:latin typeface="iCiel Cadena" panose="02000503000000020004" pitchFamily="50" charset="0"/>
                <a:ea typeface="Arial" panose="020B0604020202020204" pitchFamily="34" charset="0"/>
                <a:cs typeface="Times New Roman" panose="02020603050405020304" pitchFamily="18" charset="0"/>
              </a:rPr>
              <a:t>5x5.java</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p:txBody>
      </p:sp>
      <p:sp>
        <p:nvSpPr>
          <p:cNvPr id="9" name="Hộp Văn bản 8">
            <a:extLst>
              <a:ext uri="{FF2B5EF4-FFF2-40B4-BE49-F238E27FC236}">
                <a16:creationId xmlns:a16="http://schemas.microsoft.com/office/drawing/2014/main" id="{B5501066-6A5E-45F2-8E48-BC1495EC2499}"/>
              </a:ext>
            </a:extLst>
          </p:cNvPr>
          <p:cNvSpPr txBox="1"/>
          <p:nvPr/>
        </p:nvSpPr>
        <p:spPr>
          <a:xfrm>
            <a:off x="5016440" y="893097"/>
            <a:ext cx="2035629" cy="879087"/>
          </a:xfrm>
          <a:prstGeom prst="rect">
            <a:avLst/>
          </a:prstGeom>
          <a:noFill/>
        </p:spPr>
        <p:txBody>
          <a:bodyPr wrap="square">
            <a:spAutoFit/>
          </a:bodyPr>
          <a:lstStyle/>
          <a:p>
            <a:pPr marR="0" lvl="0">
              <a:lnSpc>
                <a:spcPct val="107000"/>
              </a:lnSpc>
              <a:spcBef>
                <a:spcPts val="0"/>
              </a:spcBef>
              <a:spcAft>
                <a:spcPts val="800"/>
              </a:spcAft>
              <a:buSzPts val="1000"/>
              <a:tabLst>
                <a:tab pos="457200" algn="l"/>
              </a:tabLst>
            </a:pPr>
            <a:r>
              <a:rPr lang="en-US" sz="5000" b="1">
                <a:effectLst/>
                <a:latin typeface="iCiel Cadena" panose="02000503000000020004" pitchFamily="50" charset="0"/>
                <a:ea typeface="Arial" panose="020B0604020202020204" pitchFamily="34" charset="0"/>
                <a:cs typeface="Times New Roman" panose="02020603050405020304" pitchFamily="18" charset="0"/>
              </a:rPr>
              <a:t>Code</a:t>
            </a:r>
          </a:p>
        </p:txBody>
      </p:sp>
      <p:sp>
        <p:nvSpPr>
          <p:cNvPr id="14" name="Lưu Đồ: Thay đổi Tiến Trình 13">
            <a:extLst>
              <a:ext uri="{FF2B5EF4-FFF2-40B4-BE49-F238E27FC236}">
                <a16:creationId xmlns:a16="http://schemas.microsoft.com/office/drawing/2014/main" id="{50A6F417-FD35-45D1-8A25-A766F0C46694}"/>
              </a:ext>
            </a:extLst>
          </p:cNvPr>
          <p:cNvSpPr/>
          <p:nvPr/>
        </p:nvSpPr>
        <p:spPr>
          <a:xfrm>
            <a:off x="9091309" y="2484085"/>
            <a:ext cx="2599314" cy="3633685"/>
          </a:xfrm>
          <a:prstGeom prst="flowChartAlternateProcess">
            <a:avLst/>
          </a:prstGeom>
          <a:solidFill>
            <a:srgbClr val="7BD3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srgbClr val="F2F1EB"/>
              </a:solidFill>
              <a:latin typeface="iCiel Cadena" panose="02000503000000020004" pitchFamily="50" charset="0"/>
            </a:endParaRPr>
          </a:p>
        </p:txBody>
      </p:sp>
      <p:sp>
        <p:nvSpPr>
          <p:cNvPr id="13" name="Hộp Văn bản 12">
            <a:extLst>
              <a:ext uri="{FF2B5EF4-FFF2-40B4-BE49-F238E27FC236}">
                <a16:creationId xmlns:a16="http://schemas.microsoft.com/office/drawing/2014/main" id="{03A67227-A1E9-455A-8B1D-008F3D42C3F1}"/>
              </a:ext>
            </a:extLst>
          </p:cNvPr>
          <p:cNvSpPr txBox="1"/>
          <p:nvPr/>
        </p:nvSpPr>
        <p:spPr>
          <a:xfrm>
            <a:off x="9378594" y="2869765"/>
            <a:ext cx="2024743" cy="2862322"/>
          </a:xfrm>
          <a:prstGeom prst="rect">
            <a:avLst/>
          </a:prstGeom>
          <a:noFill/>
        </p:spPr>
        <p:txBody>
          <a:bodyPr wrap="square" rtlCol="0">
            <a:spAutoFit/>
          </a:bodyPr>
          <a:lstStyle/>
          <a:p>
            <a:pPr algn="ctr"/>
            <a:r>
              <a:rPr lang="en-US" sz="3000" b="1">
                <a:effectLst/>
                <a:latin typeface="iCiel Cadena" panose="02000503000000020004" pitchFamily="50" charset="0"/>
                <a:ea typeface="Arial" panose="020B0604020202020204" pitchFamily="34" charset="0"/>
                <a:cs typeface="Times New Roman" panose="02020603050405020304" pitchFamily="18" charset="0"/>
              </a:rPr>
              <a:t>04</a:t>
            </a:r>
          </a:p>
          <a:p>
            <a:r>
              <a:rPr lang="en-US" sz="3000" b="1">
                <a:effectLst/>
                <a:latin typeface="iCiel Cadena" panose="02000503000000020004" pitchFamily="50" charset="0"/>
                <a:ea typeface="Arial" panose="020B0604020202020204" pitchFamily="34" charset="0"/>
                <a:cs typeface="Times New Roman" panose="02020603050405020304" pitchFamily="18" charset="0"/>
              </a:rPr>
              <a:t> </a:t>
            </a:r>
            <a:r>
              <a:rPr lang="vi-VN" sz="3000" b="1">
                <a:effectLst/>
                <a:latin typeface="iCiel Cadena" panose="02000503000000020004" pitchFamily="50" charset="0"/>
                <a:ea typeface="Arial" panose="020B0604020202020204" pitchFamily="34" charset="0"/>
                <a:cs typeface="Times New Roman" panose="02020603050405020304" pitchFamily="18" charset="0"/>
              </a:rPr>
              <a:t>Kết Thúc Trò Chơi và Cập Nhật Điểm</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endParaRPr lang="en-US" sz="3000" b="1">
              <a:latin typeface="iCiel Cadena" panose="02000503000000020004" pitchFamily="50" charset="0"/>
            </a:endParaRPr>
          </a:p>
        </p:txBody>
      </p:sp>
      <p:sp>
        <p:nvSpPr>
          <p:cNvPr id="11" name="Hộp Văn bản 10">
            <a:extLst>
              <a:ext uri="{FF2B5EF4-FFF2-40B4-BE49-F238E27FC236}">
                <a16:creationId xmlns:a16="http://schemas.microsoft.com/office/drawing/2014/main" id="{BF77B02A-EFA8-4522-9E30-6008A3D17195}"/>
              </a:ext>
            </a:extLst>
          </p:cNvPr>
          <p:cNvSpPr txBox="1"/>
          <p:nvPr/>
        </p:nvSpPr>
        <p:spPr>
          <a:xfrm>
            <a:off x="6316899" y="2988664"/>
            <a:ext cx="2258714" cy="2862322"/>
          </a:xfrm>
          <a:prstGeom prst="rect">
            <a:avLst/>
          </a:prstGeom>
          <a:noFill/>
        </p:spPr>
        <p:txBody>
          <a:bodyPr wrap="square" rtlCol="0">
            <a:spAutoFit/>
          </a:bodyPr>
          <a:lstStyle/>
          <a:p>
            <a:pPr algn="ctr"/>
            <a:r>
              <a:rPr lang="en-US" sz="3000" b="1">
                <a:latin typeface="iCiel Cadena" panose="02000503000000020004" pitchFamily="50" charset="0"/>
                <a:cs typeface="Times New Roman" panose="02020603050405020304" pitchFamily="18" charset="0"/>
              </a:rPr>
              <a:t>03</a:t>
            </a:r>
          </a:p>
          <a:p>
            <a:r>
              <a:rPr lang="vi-VN" sz="3000" b="1">
                <a:effectLst/>
                <a:latin typeface="iCiel Cadena" panose="02000503000000020004" pitchFamily="50" charset="0"/>
                <a:ea typeface="Arial" panose="020B0604020202020204" pitchFamily="34" charset="0"/>
                <a:cs typeface="Times New Roman" panose="02020603050405020304" pitchFamily="18" charset="0"/>
              </a:rPr>
              <a:t>Kiểm Tra Điều Kiện Thắng và Hòa</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endParaRPr lang="en-US" sz="3000" b="1">
              <a:latin typeface="iCiel Cadena" panose="02000503000000020004" pitchFamily="50" charset="0"/>
            </a:endParaRPr>
          </a:p>
        </p:txBody>
      </p:sp>
      <p:sp>
        <p:nvSpPr>
          <p:cNvPr id="10" name="Hộp Văn bản 9">
            <a:extLst>
              <a:ext uri="{FF2B5EF4-FFF2-40B4-BE49-F238E27FC236}">
                <a16:creationId xmlns:a16="http://schemas.microsoft.com/office/drawing/2014/main" id="{CE0FD201-139C-44BF-A9BF-A659DEDF8077}"/>
              </a:ext>
            </a:extLst>
          </p:cNvPr>
          <p:cNvSpPr txBox="1"/>
          <p:nvPr/>
        </p:nvSpPr>
        <p:spPr>
          <a:xfrm>
            <a:off x="3502628" y="3331430"/>
            <a:ext cx="1984882" cy="1938992"/>
          </a:xfrm>
          <a:prstGeom prst="rect">
            <a:avLst/>
          </a:prstGeom>
          <a:noFill/>
        </p:spPr>
        <p:txBody>
          <a:bodyPr wrap="square" rtlCol="0">
            <a:spAutoFit/>
          </a:bodyPr>
          <a:lstStyle/>
          <a:p>
            <a:pPr algn="ctr"/>
            <a:r>
              <a:rPr lang="en-US" sz="3000" b="1">
                <a:latin typeface="iCiel Cadena" panose="02000503000000020004" pitchFamily="50" charset="0"/>
              </a:rPr>
              <a:t>02</a:t>
            </a:r>
          </a:p>
          <a:p>
            <a:r>
              <a:rPr lang="vi-VN" sz="3000" b="1">
                <a:effectLst/>
                <a:latin typeface="iCiel Cadena" panose="02000503000000020004" pitchFamily="50" charset="0"/>
                <a:ea typeface="Arial" panose="020B0604020202020204" pitchFamily="34" charset="0"/>
                <a:cs typeface="Times New Roman" panose="02020603050405020304" pitchFamily="18" charset="0"/>
              </a:rPr>
              <a:t>Xử Lý Sự Kiện Nút</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endParaRPr lang="en-US" sz="3000" b="1">
              <a:latin typeface="iCiel Cadena" panose="02000503000000020004" pitchFamily="50" charset="0"/>
            </a:endParaRPr>
          </a:p>
        </p:txBody>
      </p:sp>
      <p:sp>
        <p:nvSpPr>
          <p:cNvPr id="4" name="Hộp Văn bản 3">
            <a:extLst>
              <a:ext uri="{FF2B5EF4-FFF2-40B4-BE49-F238E27FC236}">
                <a16:creationId xmlns:a16="http://schemas.microsoft.com/office/drawing/2014/main" id="{EB78FE61-3DB9-41F9-9C5E-F7AC7762CCFF}"/>
              </a:ext>
            </a:extLst>
          </p:cNvPr>
          <p:cNvSpPr txBox="1"/>
          <p:nvPr/>
        </p:nvSpPr>
        <p:spPr>
          <a:xfrm>
            <a:off x="427994" y="3219497"/>
            <a:ext cx="2186907" cy="2400657"/>
          </a:xfrm>
          <a:prstGeom prst="rect">
            <a:avLst/>
          </a:prstGeom>
          <a:noFill/>
        </p:spPr>
        <p:txBody>
          <a:bodyPr wrap="square" rtlCol="0">
            <a:spAutoFit/>
          </a:bodyPr>
          <a:lstStyle/>
          <a:p>
            <a:pPr algn="ctr"/>
            <a:r>
              <a:rPr lang="en-US" sz="3000" b="1">
                <a:latin typeface="iCiel Cadena" panose="02000503000000020004" pitchFamily="50" charset="0"/>
              </a:rPr>
              <a:t>01</a:t>
            </a:r>
          </a:p>
          <a:p>
            <a:r>
              <a:rPr lang="vi-VN" sz="3000" b="1">
                <a:effectLst/>
                <a:latin typeface="iCiel Cadena" panose="02000503000000020004" pitchFamily="50" charset="0"/>
                <a:ea typeface="Arial" panose="020B0604020202020204" pitchFamily="34" charset="0"/>
                <a:cs typeface="Times New Roman" panose="02020603050405020304" pitchFamily="18" charset="0"/>
              </a:rPr>
              <a:t>Giao diện và Thiết lập Ban Đầu</a:t>
            </a:r>
            <a:r>
              <a:rPr lang="en-US" sz="3000" b="1">
                <a:effectLst/>
                <a:latin typeface="iCiel Cadena" panose="02000503000000020004" pitchFamily="50" charset="0"/>
                <a:ea typeface="Arial" panose="020B0604020202020204" pitchFamily="34" charset="0"/>
                <a:cs typeface="Times New Roman" panose="02020603050405020304" pitchFamily="18" charset="0"/>
              </a:rPr>
              <a:t> </a:t>
            </a:r>
          </a:p>
          <a:p>
            <a:endParaRPr lang="en-US" sz="3000" b="1">
              <a:latin typeface="iCiel Cadena" panose="02000503000000020004" pitchFamily="50" charset="0"/>
            </a:endParaRPr>
          </a:p>
        </p:txBody>
      </p:sp>
      <p:sp>
        <p:nvSpPr>
          <p:cNvPr id="12" name="Lưu Đồ: Thay đổi Tiến Trình 11">
            <a:extLst>
              <a:ext uri="{FF2B5EF4-FFF2-40B4-BE49-F238E27FC236}">
                <a16:creationId xmlns:a16="http://schemas.microsoft.com/office/drawing/2014/main" id="{4E636937-8536-470A-835C-04833BCBF682}"/>
              </a:ext>
            </a:extLst>
          </p:cNvPr>
          <p:cNvSpPr/>
          <p:nvPr/>
        </p:nvSpPr>
        <p:spPr>
          <a:xfrm>
            <a:off x="13967512" y="1080034"/>
            <a:ext cx="11678020" cy="5764649"/>
          </a:xfrm>
          <a:prstGeom prst="flowChartAlternateProcess">
            <a:avLst/>
          </a:prstGeom>
          <a:solidFill>
            <a:srgbClr val="F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srgbClr val="F2F1EB"/>
              </a:solidFill>
              <a:latin typeface="iCiel Cadena" panose="02000503000000020004" pitchFamily="50" charset="0"/>
            </a:endParaRPr>
          </a:p>
        </p:txBody>
      </p:sp>
      <p:sp>
        <p:nvSpPr>
          <p:cNvPr id="15" name="Hộp Văn bản 14">
            <a:extLst>
              <a:ext uri="{FF2B5EF4-FFF2-40B4-BE49-F238E27FC236}">
                <a16:creationId xmlns:a16="http://schemas.microsoft.com/office/drawing/2014/main" id="{9561AADF-B3AC-4385-A84F-7A5231DA302C}"/>
              </a:ext>
            </a:extLst>
          </p:cNvPr>
          <p:cNvSpPr txBox="1"/>
          <p:nvPr/>
        </p:nvSpPr>
        <p:spPr>
          <a:xfrm>
            <a:off x="12957601" y="298926"/>
            <a:ext cx="7677781" cy="1015663"/>
          </a:xfrm>
          <a:prstGeom prst="rect">
            <a:avLst/>
          </a:prstGeom>
          <a:noFill/>
        </p:spPr>
        <p:txBody>
          <a:bodyPr wrap="square" rtlCol="0">
            <a:spAutoFit/>
          </a:bodyPr>
          <a:lstStyle/>
          <a:p>
            <a:pPr algn="ctr"/>
            <a:r>
              <a:rPr lang="en-US" sz="3000" b="1">
                <a:latin typeface="iCiel Cadena" panose="02000503000000020004" pitchFamily="50" charset="0"/>
              </a:rPr>
              <a:t>01 </a:t>
            </a:r>
            <a:r>
              <a:rPr lang="vi-VN" sz="3000" b="1">
                <a:effectLst/>
                <a:latin typeface="iCiel Cadena" panose="02000503000000020004" pitchFamily="50" charset="0"/>
                <a:ea typeface="Arial" panose="020B0604020202020204" pitchFamily="34" charset="0"/>
                <a:cs typeface="Times New Roman" panose="02020603050405020304" pitchFamily="18" charset="0"/>
              </a:rPr>
              <a:t>Giao diện và Thiết lập Ban Đầu</a:t>
            </a:r>
            <a:r>
              <a:rPr lang="en-US" sz="3000" b="1">
                <a:effectLst/>
                <a:latin typeface="iCiel Cadena" panose="02000503000000020004" pitchFamily="50" charset="0"/>
                <a:ea typeface="Arial" panose="020B0604020202020204" pitchFamily="34" charset="0"/>
                <a:cs typeface="Times New Roman" panose="02020603050405020304" pitchFamily="18" charset="0"/>
              </a:rPr>
              <a:t> </a:t>
            </a:r>
          </a:p>
          <a:p>
            <a:endParaRPr lang="en-US" sz="3000" b="1">
              <a:latin typeface="iCiel Cadena" panose="02000503000000020004" pitchFamily="50" charset="0"/>
            </a:endParaRPr>
          </a:p>
        </p:txBody>
      </p:sp>
      <p:sp>
        <p:nvSpPr>
          <p:cNvPr id="16" name="Hộp Văn bản 15">
            <a:extLst>
              <a:ext uri="{FF2B5EF4-FFF2-40B4-BE49-F238E27FC236}">
                <a16:creationId xmlns:a16="http://schemas.microsoft.com/office/drawing/2014/main" id="{CFA86748-F61E-458C-8460-7DE3909F03B2}"/>
              </a:ext>
            </a:extLst>
          </p:cNvPr>
          <p:cNvSpPr txBox="1"/>
          <p:nvPr/>
        </p:nvSpPr>
        <p:spPr>
          <a:xfrm>
            <a:off x="14111107" y="1080034"/>
            <a:ext cx="10906824" cy="2620717"/>
          </a:xfrm>
          <a:prstGeom prst="rect">
            <a:avLst/>
          </a:prstGeom>
          <a:noFill/>
        </p:spPr>
        <p:txBody>
          <a:bodyPr wrap="square" rtlCol="0">
            <a:spAutoFit/>
          </a:bodyPr>
          <a:lstStyle/>
          <a:p>
            <a:pPr>
              <a:spcBef>
                <a:spcPts val="0"/>
              </a:spcBef>
              <a:spcAft>
                <a:spcPts val="0"/>
              </a:spcAft>
            </a:pPr>
            <a:endParaRPr lang="en-US" sz="3000" b="1">
              <a:effectLst/>
              <a:latin typeface="iCiel Cadena" panose="02000503000000020004" pitchFamily="50" charset="0"/>
            </a:endParaRPr>
          </a:p>
          <a:p>
            <a:pPr marR="0" lvl="1">
              <a:lnSpc>
                <a:spcPct val="107000"/>
              </a:lnSpc>
              <a:spcBef>
                <a:spcPts val="0"/>
              </a:spcBef>
              <a:spcAft>
                <a:spcPts val="800"/>
              </a:spcAft>
              <a:buSzPts val="1000"/>
              <a:tabLst>
                <a:tab pos="914400" algn="l"/>
              </a:tabLst>
            </a:pPr>
            <a:r>
              <a:rPr lang="en-US" sz="3000" b="1">
                <a:effectLst/>
                <a:latin typeface="iCiel Cadena" panose="02000503000000020004" pitchFamily="50" charset="0"/>
                <a:ea typeface="Arial" panose="020B0604020202020204" pitchFamily="34" charset="0"/>
                <a:cs typeface="Times New Roman" panose="02020603050405020304" pitchFamily="18" charset="0"/>
              </a:rPr>
              <a:t>- </a:t>
            </a:r>
            <a:r>
              <a:rPr lang="vi-VN" sz="3000" b="1">
                <a:effectLst/>
                <a:latin typeface="iCiel Cadena" panose="02000503000000020004" pitchFamily="50" charset="0"/>
                <a:ea typeface="Arial" panose="020B0604020202020204" pitchFamily="34" charset="0"/>
                <a:cs typeface="Times New Roman" panose="02020603050405020304" pitchFamily="18" charset="0"/>
              </a:rPr>
              <a:t>Sử dụng JFrame, JPanel, JLabel, và JButton để tạo giao diện.</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pPr lvl="1">
              <a:lnSpc>
                <a:spcPct val="107000"/>
              </a:lnSpc>
              <a:spcAft>
                <a:spcPts val="800"/>
              </a:spcAft>
              <a:buSzPts val="1000"/>
              <a:tabLst>
                <a:tab pos="914400" algn="l"/>
              </a:tabLst>
            </a:pPr>
            <a:r>
              <a:rPr lang="en-US" sz="3000" b="1">
                <a:latin typeface="iCiel Cadena" panose="02000503000000020004" pitchFamily="50" charset="0"/>
                <a:ea typeface="Arial" panose="020B0604020202020204" pitchFamily="34" charset="0"/>
                <a:cs typeface="Times New Roman" panose="02020603050405020304" pitchFamily="18" charset="0"/>
              </a:rPr>
              <a:t>- </a:t>
            </a:r>
            <a:r>
              <a:rPr lang="vi-VN" sz="3000" b="1">
                <a:effectLst/>
                <a:latin typeface="iCiel Cadena" panose="02000503000000020004" pitchFamily="50" charset="0"/>
                <a:ea typeface="Arial" panose="020B0604020202020204" pitchFamily="34" charset="0"/>
                <a:cs typeface="Times New Roman" panose="02020603050405020304" pitchFamily="18" charset="0"/>
              </a:rPr>
              <a:t>Cài đặt font, màu sắc, và các thành phần khác của giao diện</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pPr marR="0" lvl="1">
              <a:lnSpc>
                <a:spcPct val="107000"/>
              </a:lnSpc>
              <a:spcBef>
                <a:spcPts val="0"/>
              </a:spcBef>
              <a:spcAft>
                <a:spcPts val="800"/>
              </a:spcAft>
              <a:buSzPts val="1000"/>
              <a:tabLst>
                <a:tab pos="914400" algn="l"/>
              </a:tabLst>
            </a:pP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endParaRPr lang="en-US" b="1"/>
          </a:p>
        </p:txBody>
      </p:sp>
      <p:pic>
        <p:nvPicPr>
          <p:cNvPr id="17" name="Picture 8">
            <a:extLst>
              <a:ext uri="{FF2B5EF4-FFF2-40B4-BE49-F238E27FC236}">
                <a16:creationId xmlns:a16="http://schemas.microsoft.com/office/drawing/2014/main" id="{4F892150-84B2-4063-9BDD-7FB3207AE72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873074" y="2968676"/>
            <a:ext cx="4848152" cy="3534346"/>
          </a:xfrm>
          <a:prstGeom prst="rect">
            <a:avLst/>
          </a:prstGeom>
        </p:spPr>
      </p:pic>
      <p:pic>
        <p:nvPicPr>
          <p:cNvPr id="18" name="Picture 9">
            <a:extLst>
              <a:ext uri="{FF2B5EF4-FFF2-40B4-BE49-F238E27FC236}">
                <a16:creationId xmlns:a16="http://schemas.microsoft.com/office/drawing/2014/main" id="{DDC32FED-8A09-40A9-A367-12CDC162E403}"/>
              </a:ext>
            </a:extLst>
          </p:cNvPr>
          <p:cNvPicPr/>
          <p:nvPr/>
        </p:nvPicPr>
        <p:blipFill>
          <a:blip r:embed="rId3">
            <a:extLst>
              <a:ext uri="{28A0092B-C50C-407E-A947-70E740481C1C}">
                <a14:useLocalDpi xmlns:a14="http://schemas.microsoft.com/office/drawing/2010/main" val="0"/>
              </a:ext>
            </a:extLst>
          </a:blip>
          <a:stretch>
            <a:fillRect/>
          </a:stretch>
        </p:blipFill>
        <p:spPr>
          <a:xfrm>
            <a:off x="20302426" y="2988664"/>
            <a:ext cx="4629260" cy="3514358"/>
          </a:xfrm>
          <a:prstGeom prst="rect">
            <a:avLst/>
          </a:prstGeom>
        </p:spPr>
      </p:pic>
    </p:spTree>
    <p:extLst>
      <p:ext uri="{BB962C8B-B14F-4D97-AF65-F5344CB8AC3E}">
        <p14:creationId xmlns:p14="http://schemas.microsoft.com/office/powerpoint/2010/main" val="3166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ưu Đồ: Thay đổi Tiến Trình 13">
            <a:extLst>
              <a:ext uri="{FF2B5EF4-FFF2-40B4-BE49-F238E27FC236}">
                <a16:creationId xmlns:a16="http://schemas.microsoft.com/office/drawing/2014/main" id="{50A6F417-FD35-45D1-8A25-A766F0C46694}"/>
              </a:ext>
            </a:extLst>
          </p:cNvPr>
          <p:cNvSpPr/>
          <p:nvPr/>
        </p:nvSpPr>
        <p:spPr>
          <a:xfrm>
            <a:off x="218705" y="788551"/>
            <a:ext cx="11678020" cy="5764649"/>
          </a:xfrm>
          <a:prstGeom prst="flowChartAlternateProcess">
            <a:avLst/>
          </a:prstGeom>
          <a:solidFill>
            <a:srgbClr val="F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srgbClr val="F2F1EB"/>
              </a:solidFill>
              <a:latin typeface="iCiel Cadena" panose="02000503000000020004" pitchFamily="50" charset="0"/>
            </a:endParaRPr>
          </a:p>
        </p:txBody>
      </p:sp>
      <p:sp>
        <p:nvSpPr>
          <p:cNvPr id="4" name="Hộp Văn bản 3">
            <a:extLst>
              <a:ext uri="{FF2B5EF4-FFF2-40B4-BE49-F238E27FC236}">
                <a16:creationId xmlns:a16="http://schemas.microsoft.com/office/drawing/2014/main" id="{EB78FE61-3DB9-41F9-9C5E-F7AC7762CCFF}"/>
              </a:ext>
            </a:extLst>
          </p:cNvPr>
          <p:cNvSpPr txBox="1"/>
          <p:nvPr/>
        </p:nvSpPr>
        <p:spPr>
          <a:xfrm>
            <a:off x="-791206" y="7443"/>
            <a:ext cx="7677781" cy="1015663"/>
          </a:xfrm>
          <a:prstGeom prst="rect">
            <a:avLst/>
          </a:prstGeom>
          <a:noFill/>
        </p:spPr>
        <p:txBody>
          <a:bodyPr wrap="square" rtlCol="0">
            <a:spAutoFit/>
          </a:bodyPr>
          <a:lstStyle/>
          <a:p>
            <a:pPr algn="ctr"/>
            <a:r>
              <a:rPr lang="en-US" sz="3000" b="1">
                <a:latin typeface="iCiel Cadena" panose="02000503000000020004" pitchFamily="50" charset="0"/>
              </a:rPr>
              <a:t>01 </a:t>
            </a:r>
            <a:r>
              <a:rPr lang="vi-VN" sz="3000" b="1">
                <a:effectLst/>
                <a:latin typeface="iCiel Cadena" panose="02000503000000020004" pitchFamily="50" charset="0"/>
                <a:ea typeface="Arial" panose="020B0604020202020204" pitchFamily="34" charset="0"/>
                <a:cs typeface="Times New Roman" panose="02020603050405020304" pitchFamily="18" charset="0"/>
              </a:rPr>
              <a:t>Giao diện và Thiết lập Ban Đầu</a:t>
            </a:r>
            <a:r>
              <a:rPr lang="en-US" sz="3000" b="1">
                <a:effectLst/>
                <a:latin typeface="iCiel Cadena" panose="02000503000000020004" pitchFamily="50" charset="0"/>
                <a:ea typeface="Arial" panose="020B0604020202020204" pitchFamily="34" charset="0"/>
                <a:cs typeface="Times New Roman" panose="02020603050405020304" pitchFamily="18" charset="0"/>
              </a:rPr>
              <a:t> </a:t>
            </a:r>
          </a:p>
          <a:p>
            <a:endParaRPr lang="en-US" sz="3000" b="1">
              <a:latin typeface="iCiel Cadena" panose="02000503000000020004" pitchFamily="50" charset="0"/>
            </a:endParaRPr>
          </a:p>
        </p:txBody>
      </p:sp>
      <p:sp>
        <p:nvSpPr>
          <p:cNvPr id="2" name="Hộp Văn bản 1">
            <a:extLst>
              <a:ext uri="{FF2B5EF4-FFF2-40B4-BE49-F238E27FC236}">
                <a16:creationId xmlns:a16="http://schemas.microsoft.com/office/drawing/2014/main" id="{04CDE544-327D-4D78-BCDA-3DCA74D8409F}"/>
              </a:ext>
            </a:extLst>
          </p:cNvPr>
          <p:cNvSpPr txBox="1"/>
          <p:nvPr/>
        </p:nvSpPr>
        <p:spPr>
          <a:xfrm>
            <a:off x="381419" y="969817"/>
            <a:ext cx="11182000" cy="1477328"/>
          </a:xfrm>
          <a:prstGeom prst="rect">
            <a:avLst/>
          </a:prstGeom>
          <a:noFill/>
        </p:spPr>
        <p:txBody>
          <a:bodyPr wrap="square" rtlCol="0">
            <a:spAutoFit/>
          </a:bodyPr>
          <a:lstStyle/>
          <a:p>
            <a:pPr>
              <a:spcBef>
                <a:spcPts val="0"/>
              </a:spcBef>
              <a:spcAft>
                <a:spcPts val="0"/>
              </a:spcAft>
            </a:pPr>
            <a:r>
              <a:rPr lang="en-US" sz="3000" b="1">
                <a:effectLst/>
                <a:latin typeface="iCiel Cadena" panose="02000503000000020004" pitchFamily="50" charset="0"/>
              </a:rPr>
              <a:t>- </a:t>
            </a:r>
            <a:r>
              <a:rPr lang="vi-VN" sz="3000" b="1">
                <a:effectLst/>
                <a:latin typeface="iCiel Cadena" panose="02000503000000020004" pitchFamily="50" charset="0"/>
              </a:rPr>
              <a:t>Khai báo biến và thiết lập giá trị ban đầu như kích thước bảng (3x3), mảng các nút, điểm số,</a:t>
            </a:r>
            <a:r>
              <a:rPr lang="en-US" sz="3000" b="1">
                <a:effectLst/>
                <a:latin typeface="iCiel Cadena" panose="02000503000000020004" pitchFamily="50" charset="0"/>
              </a:rPr>
              <a:t>…</a:t>
            </a:r>
            <a:endParaRPr lang="vi-VN" sz="3000" b="1">
              <a:effectLst/>
              <a:latin typeface="iCiel Cadena" panose="02000503000000020004" pitchFamily="50" charset="0"/>
            </a:endParaRPr>
          </a:p>
          <a:p>
            <a:pPr>
              <a:spcBef>
                <a:spcPts val="0"/>
              </a:spcBef>
              <a:spcAft>
                <a:spcPts val="0"/>
              </a:spcAft>
            </a:pPr>
            <a:r>
              <a:rPr lang="en-US" sz="3000" b="1">
                <a:effectLst/>
                <a:latin typeface="iCiel Cadena" panose="02000503000000020004" pitchFamily="50" charset="0"/>
              </a:rPr>
              <a:t>- </a:t>
            </a:r>
            <a:r>
              <a:rPr lang="vi-VN" sz="3000" b="1">
                <a:effectLst/>
                <a:latin typeface="iCiel Cadena" panose="02000503000000020004" pitchFamily="50" charset="0"/>
              </a:rPr>
              <a:t>Thiết lập sự kiện click cho từng nút và nút reset, nút back.</a:t>
            </a:r>
            <a:endParaRPr lang="en-US" b="1"/>
          </a:p>
        </p:txBody>
      </p:sp>
      <p:sp>
        <p:nvSpPr>
          <p:cNvPr id="18" name="Lưu Đồ: Thay đổi Tiến Trình 17">
            <a:extLst>
              <a:ext uri="{FF2B5EF4-FFF2-40B4-BE49-F238E27FC236}">
                <a16:creationId xmlns:a16="http://schemas.microsoft.com/office/drawing/2014/main" id="{F85747D8-F5EF-419B-A727-F03AA1581D63}"/>
              </a:ext>
            </a:extLst>
          </p:cNvPr>
          <p:cNvSpPr/>
          <p:nvPr/>
        </p:nvSpPr>
        <p:spPr>
          <a:xfrm>
            <a:off x="-12698000" y="827890"/>
            <a:ext cx="11678020" cy="5764649"/>
          </a:xfrm>
          <a:prstGeom prst="flowChartAlternateProcess">
            <a:avLst/>
          </a:prstGeom>
          <a:solidFill>
            <a:srgbClr val="F6F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srgbClr val="F2F1EB"/>
              </a:solidFill>
              <a:latin typeface="iCiel Cadena" panose="02000503000000020004" pitchFamily="50" charset="0"/>
            </a:endParaRPr>
          </a:p>
        </p:txBody>
      </p:sp>
      <p:sp>
        <p:nvSpPr>
          <p:cNvPr id="19" name="Hộp Văn bản 18">
            <a:extLst>
              <a:ext uri="{FF2B5EF4-FFF2-40B4-BE49-F238E27FC236}">
                <a16:creationId xmlns:a16="http://schemas.microsoft.com/office/drawing/2014/main" id="{57760738-D7DB-4033-944C-5BB271C5A029}"/>
              </a:ext>
            </a:extLst>
          </p:cNvPr>
          <p:cNvSpPr txBox="1"/>
          <p:nvPr/>
        </p:nvSpPr>
        <p:spPr>
          <a:xfrm>
            <a:off x="-12505316" y="140939"/>
            <a:ext cx="7677781" cy="1015663"/>
          </a:xfrm>
          <a:prstGeom prst="rect">
            <a:avLst/>
          </a:prstGeom>
          <a:noFill/>
        </p:spPr>
        <p:txBody>
          <a:bodyPr wrap="square" rtlCol="0">
            <a:spAutoFit/>
          </a:bodyPr>
          <a:lstStyle/>
          <a:p>
            <a:r>
              <a:rPr lang="en-US" sz="3000" b="1">
                <a:latin typeface="iCiel Cadena" panose="02000503000000020004" pitchFamily="50" charset="0"/>
              </a:rPr>
              <a:t>02 </a:t>
            </a:r>
            <a:r>
              <a:rPr lang="vi-VN" sz="3000" b="1">
                <a:effectLst/>
                <a:latin typeface="iCiel Cadena" panose="02000503000000020004" pitchFamily="50" charset="0"/>
                <a:ea typeface="Arial" panose="020B0604020202020204" pitchFamily="34" charset="0"/>
                <a:cs typeface="Times New Roman" panose="02020603050405020304" pitchFamily="18" charset="0"/>
              </a:rPr>
              <a:t>Xử Lý Sự Kiện Nút</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endParaRPr lang="en-US" sz="3000" b="1">
              <a:latin typeface="iCiel Cadena" panose="02000503000000020004" pitchFamily="50" charset="0"/>
            </a:endParaRPr>
          </a:p>
        </p:txBody>
      </p:sp>
      <p:sp>
        <p:nvSpPr>
          <p:cNvPr id="20" name="Hộp Văn bản 19">
            <a:extLst>
              <a:ext uri="{FF2B5EF4-FFF2-40B4-BE49-F238E27FC236}">
                <a16:creationId xmlns:a16="http://schemas.microsoft.com/office/drawing/2014/main" id="{0F1CB851-71BD-4218-BF68-91A5FE98B330}"/>
              </a:ext>
            </a:extLst>
          </p:cNvPr>
          <p:cNvSpPr txBox="1"/>
          <p:nvPr/>
        </p:nvSpPr>
        <p:spPr>
          <a:xfrm>
            <a:off x="-12256398" y="1708481"/>
            <a:ext cx="4071711" cy="1938992"/>
          </a:xfrm>
          <a:prstGeom prst="rect">
            <a:avLst/>
          </a:prstGeom>
          <a:noFill/>
        </p:spPr>
        <p:txBody>
          <a:bodyPr wrap="square" rtlCol="0">
            <a:spAutoFit/>
          </a:bodyPr>
          <a:lstStyle/>
          <a:p>
            <a:pPr>
              <a:spcBef>
                <a:spcPts val="0"/>
              </a:spcBef>
              <a:spcAft>
                <a:spcPts val="0"/>
              </a:spcAft>
            </a:pPr>
            <a:r>
              <a:rPr lang="en-US" sz="3000" b="1">
                <a:latin typeface="iCiel Cadena" panose="02000503000000020004" pitchFamily="50" charset="0"/>
              </a:rPr>
              <a:t>- </a:t>
            </a:r>
            <a:r>
              <a:rPr lang="vi-VN" sz="3000" b="1">
                <a:latin typeface="iCiel Cadena" panose="02000503000000020004" pitchFamily="50" charset="0"/>
              </a:rPr>
              <a:t>Xử lý sự kiện khi một ô trên bảng được nhấn.</a:t>
            </a:r>
          </a:p>
          <a:p>
            <a:pPr>
              <a:spcBef>
                <a:spcPts val="0"/>
              </a:spcBef>
              <a:spcAft>
                <a:spcPts val="0"/>
              </a:spcAft>
            </a:pPr>
            <a:r>
              <a:rPr lang="en-US" sz="3000" b="1">
                <a:latin typeface="iCiel Cadena" panose="02000503000000020004" pitchFamily="50" charset="0"/>
              </a:rPr>
              <a:t>- </a:t>
            </a:r>
            <a:r>
              <a:rPr lang="vi-VN" sz="3000" b="1">
                <a:latin typeface="iCiel Cadena" panose="02000503000000020004" pitchFamily="50" charset="0"/>
              </a:rPr>
              <a:t>Đặt ký tự "X" hoặc "O" tùy thuộc vào lượt chơi.</a:t>
            </a:r>
          </a:p>
        </p:txBody>
      </p:sp>
      <p:pic>
        <p:nvPicPr>
          <p:cNvPr id="5" name="Picture 4">
            <a:extLst>
              <a:ext uri="{FF2B5EF4-FFF2-40B4-BE49-F238E27FC236}">
                <a16:creationId xmlns:a16="http://schemas.microsoft.com/office/drawing/2014/main" id="{45CAF5A8-B0E0-49B2-8EDC-20317913E5C5}"/>
              </a:ext>
            </a:extLst>
          </p:cNvPr>
          <p:cNvPicPr>
            <a:picLocks noChangeAspect="1"/>
          </p:cNvPicPr>
          <p:nvPr/>
        </p:nvPicPr>
        <p:blipFill>
          <a:blip r:embed="rId2"/>
          <a:stretch>
            <a:fillRect/>
          </a:stretch>
        </p:blipFill>
        <p:spPr>
          <a:xfrm>
            <a:off x="2218267" y="2447144"/>
            <a:ext cx="7128933" cy="3921285"/>
          </a:xfrm>
          <a:prstGeom prst="rect">
            <a:avLst/>
          </a:prstGeom>
        </p:spPr>
      </p:pic>
      <p:pic>
        <p:nvPicPr>
          <p:cNvPr id="13" name="Picture 12">
            <a:extLst>
              <a:ext uri="{FF2B5EF4-FFF2-40B4-BE49-F238E27FC236}">
                <a16:creationId xmlns:a16="http://schemas.microsoft.com/office/drawing/2014/main" id="{E7C51531-A382-4267-B73F-CDE6741E49FA}"/>
              </a:ext>
            </a:extLst>
          </p:cNvPr>
          <p:cNvPicPr>
            <a:picLocks noChangeAspect="1"/>
          </p:cNvPicPr>
          <p:nvPr/>
        </p:nvPicPr>
        <p:blipFill>
          <a:blip r:embed="rId3"/>
          <a:stretch>
            <a:fillRect/>
          </a:stretch>
        </p:blipFill>
        <p:spPr>
          <a:xfrm>
            <a:off x="-8184687" y="1539232"/>
            <a:ext cx="6829688" cy="3779536"/>
          </a:xfrm>
          <a:prstGeom prst="rect">
            <a:avLst/>
          </a:prstGeom>
        </p:spPr>
      </p:pic>
    </p:spTree>
    <p:extLst>
      <p:ext uri="{BB962C8B-B14F-4D97-AF65-F5344CB8AC3E}">
        <p14:creationId xmlns:p14="http://schemas.microsoft.com/office/powerpoint/2010/main" val="942899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ưu đồ: Tiến trình 1">
            <a:extLst>
              <a:ext uri="{FF2B5EF4-FFF2-40B4-BE49-F238E27FC236}">
                <a16:creationId xmlns:a16="http://schemas.microsoft.com/office/drawing/2014/main" id="{2A82FE25-0D82-4C0D-A966-394FF985EAE2}"/>
              </a:ext>
            </a:extLst>
          </p:cNvPr>
          <p:cNvSpPr/>
          <p:nvPr/>
        </p:nvSpPr>
        <p:spPr>
          <a:xfrm>
            <a:off x="1524000" y="228600"/>
            <a:ext cx="1828800" cy="6400800"/>
          </a:xfrm>
          <a:prstGeom prst="flowChartProcess">
            <a:avLst/>
          </a:prstGeom>
          <a:solidFill>
            <a:srgbClr val="88A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5" name="Lưu đồ: Tiến trình 14">
            <a:extLst>
              <a:ext uri="{FF2B5EF4-FFF2-40B4-BE49-F238E27FC236}">
                <a16:creationId xmlns:a16="http://schemas.microsoft.com/office/drawing/2014/main" id="{90C3B80B-87E4-4BF5-A77F-1958EAD579F3}"/>
              </a:ext>
            </a:extLst>
          </p:cNvPr>
          <p:cNvSpPr/>
          <p:nvPr/>
        </p:nvSpPr>
        <p:spPr>
          <a:xfrm>
            <a:off x="3352800" y="228600"/>
            <a:ext cx="1828800" cy="275253"/>
          </a:xfrm>
          <a:prstGeom prst="flowChartProcess">
            <a:avLst/>
          </a:prstGeom>
          <a:solidFill>
            <a:srgbClr val="163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Lưu đồ: Tiến trình 16">
            <a:extLst>
              <a:ext uri="{FF2B5EF4-FFF2-40B4-BE49-F238E27FC236}">
                <a16:creationId xmlns:a16="http://schemas.microsoft.com/office/drawing/2014/main" id="{E62CC892-5785-4342-8BC2-78E01A8991DD}"/>
              </a:ext>
            </a:extLst>
          </p:cNvPr>
          <p:cNvSpPr/>
          <p:nvPr/>
        </p:nvSpPr>
        <p:spPr>
          <a:xfrm>
            <a:off x="5181600" y="228600"/>
            <a:ext cx="1828800" cy="6400800"/>
          </a:xfrm>
          <a:prstGeom prst="flowChartProcess">
            <a:avLst/>
          </a:prstGeom>
          <a:solidFill>
            <a:srgbClr val="88A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Lưu đồ: Tiến trình 17">
            <a:extLst>
              <a:ext uri="{FF2B5EF4-FFF2-40B4-BE49-F238E27FC236}">
                <a16:creationId xmlns:a16="http://schemas.microsoft.com/office/drawing/2014/main" id="{D06855A7-6965-49DE-B12B-DCA354809802}"/>
              </a:ext>
            </a:extLst>
          </p:cNvPr>
          <p:cNvSpPr/>
          <p:nvPr/>
        </p:nvSpPr>
        <p:spPr>
          <a:xfrm>
            <a:off x="7010400" y="228600"/>
            <a:ext cx="1828800" cy="6400800"/>
          </a:xfrm>
          <a:prstGeom prst="flowChartProcess">
            <a:avLst/>
          </a:prstGeom>
          <a:solidFill>
            <a:srgbClr val="88A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Lưu đồ: Tiến trình 18">
            <a:extLst>
              <a:ext uri="{FF2B5EF4-FFF2-40B4-BE49-F238E27FC236}">
                <a16:creationId xmlns:a16="http://schemas.microsoft.com/office/drawing/2014/main" id="{333C6F33-0248-43F1-B6B3-F1BC0F32D678}"/>
              </a:ext>
            </a:extLst>
          </p:cNvPr>
          <p:cNvSpPr/>
          <p:nvPr/>
        </p:nvSpPr>
        <p:spPr>
          <a:xfrm>
            <a:off x="8839200" y="228600"/>
            <a:ext cx="1828800" cy="6400800"/>
          </a:xfrm>
          <a:prstGeom prst="flowChartProcess">
            <a:avLst/>
          </a:prstGeom>
          <a:solidFill>
            <a:srgbClr val="88A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 name="Lưu đồ: Tiến trình 2">
            <a:extLst>
              <a:ext uri="{FF2B5EF4-FFF2-40B4-BE49-F238E27FC236}">
                <a16:creationId xmlns:a16="http://schemas.microsoft.com/office/drawing/2014/main" id="{3C16D279-BE59-4C90-8041-FA7B43B0EC8C}"/>
              </a:ext>
            </a:extLst>
          </p:cNvPr>
          <p:cNvSpPr/>
          <p:nvPr/>
        </p:nvSpPr>
        <p:spPr>
          <a:xfrm>
            <a:off x="1715548" y="503853"/>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chemeClr val="tx1">
                    <a:lumMod val="95000"/>
                    <a:lumOff val="5000"/>
                  </a:schemeClr>
                </a:solidFill>
                <a:latin typeface="Sitka Heading" panose="02000505000000020004" pitchFamily="2" charset="0"/>
              </a:rPr>
              <a:t>Mục Lục</a:t>
            </a:r>
          </a:p>
        </p:txBody>
      </p:sp>
      <p:sp>
        <p:nvSpPr>
          <p:cNvPr id="26" name="Lưu đồ: Tiến trình 25">
            <a:extLst>
              <a:ext uri="{FF2B5EF4-FFF2-40B4-BE49-F238E27FC236}">
                <a16:creationId xmlns:a16="http://schemas.microsoft.com/office/drawing/2014/main" id="{9D2DC06C-2A64-49A0-8FF4-E3687D442400}"/>
              </a:ext>
            </a:extLst>
          </p:cNvPr>
          <p:cNvSpPr/>
          <p:nvPr/>
        </p:nvSpPr>
        <p:spPr>
          <a:xfrm>
            <a:off x="8878348" y="503850"/>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lumMod val="95000"/>
                    <a:lumOff val="5000"/>
                  </a:schemeClr>
                </a:solidFill>
                <a:latin typeface="Sitka Heading" panose="02000505000000020004" pitchFamily="2" charset="0"/>
              </a:rPr>
              <a:t>IV</a:t>
            </a:r>
          </a:p>
        </p:txBody>
      </p:sp>
      <p:sp>
        <p:nvSpPr>
          <p:cNvPr id="31" name="Lưu đồ: Tiến trình 30">
            <a:extLst>
              <a:ext uri="{FF2B5EF4-FFF2-40B4-BE49-F238E27FC236}">
                <a16:creationId xmlns:a16="http://schemas.microsoft.com/office/drawing/2014/main" id="{308E5E3A-4195-4AC2-B5E0-A74139661BBC}"/>
              </a:ext>
            </a:extLst>
          </p:cNvPr>
          <p:cNvSpPr/>
          <p:nvPr/>
        </p:nvSpPr>
        <p:spPr>
          <a:xfrm>
            <a:off x="3544348" y="503852"/>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lumMod val="95000"/>
                    <a:lumOff val="5000"/>
                  </a:schemeClr>
                </a:solidFill>
                <a:latin typeface="Sitka Heading" panose="02000505000000020004" pitchFamily="2" charset="0"/>
              </a:rPr>
              <a:t>I</a:t>
            </a:r>
          </a:p>
        </p:txBody>
      </p:sp>
      <p:sp>
        <p:nvSpPr>
          <p:cNvPr id="32" name="Lưu đồ: Tiến trình 31">
            <a:extLst>
              <a:ext uri="{FF2B5EF4-FFF2-40B4-BE49-F238E27FC236}">
                <a16:creationId xmlns:a16="http://schemas.microsoft.com/office/drawing/2014/main" id="{95BA8084-2116-43A8-BDE8-AB962A41EFF5}"/>
              </a:ext>
            </a:extLst>
          </p:cNvPr>
          <p:cNvSpPr/>
          <p:nvPr/>
        </p:nvSpPr>
        <p:spPr>
          <a:xfrm>
            <a:off x="5373148" y="503851"/>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lumMod val="95000"/>
                    <a:lumOff val="5000"/>
                  </a:schemeClr>
                </a:solidFill>
                <a:latin typeface="Sitka Heading" panose="02000505000000020004" pitchFamily="2" charset="0"/>
              </a:rPr>
              <a:t>II</a:t>
            </a:r>
          </a:p>
        </p:txBody>
      </p:sp>
      <p:sp>
        <p:nvSpPr>
          <p:cNvPr id="33" name="Lưu đồ: Tiến trình 32">
            <a:extLst>
              <a:ext uri="{FF2B5EF4-FFF2-40B4-BE49-F238E27FC236}">
                <a16:creationId xmlns:a16="http://schemas.microsoft.com/office/drawing/2014/main" id="{7CC4A500-8202-4FCF-810C-1B0EC5B9F5D3}"/>
              </a:ext>
            </a:extLst>
          </p:cNvPr>
          <p:cNvSpPr/>
          <p:nvPr/>
        </p:nvSpPr>
        <p:spPr>
          <a:xfrm>
            <a:off x="7049548" y="512404"/>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lumMod val="95000"/>
                    <a:lumOff val="5000"/>
                  </a:schemeClr>
                </a:solidFill>
                <a:latin typeface="Sitka Heading" panose="02000505000000020004" pitchFamily="2" charset="0"/>
              </a:rPr>
              <a:t>III</a:t>
            </a:r>
          </a:p>
        </p:txBody>
      </p:sp>
      <p:cxnSp>
        <p:nvCxnSpPr>
          <p:cNvPr id="5" name="Đường nối Thẳng 4">
            <a:extLst>
              <a:ext uri="{FF2B5EF4-FFF2-40B4-BE49-F238E27FC236}">
                <a16:creationId xmlns:a16="http://schemas.microsoft.com/office/drawing/2014/main" id="{CDF975D3-5A67-4D1A-B9DB-EA98D1B438D1}"/>
              </a:ext>
            </a:extLst>
          </p:cNvPr>
          <p:cNvCxnSpPr>
            <a:cxnSpLocks/>
          </p:cNvCxnSpPr>
          <p:nvPr/>
        </p:nvCxnSpPr>
        <p:spPr>
          <a:xfrm>
            <a:off x="1791478" y="3429000"/>
            <a:ext cx="1369773" cy="0"/>
          </a:xfrm>
          <a:prstGeom prst="line">
            <a:avLst/>
          </a:prstGeom>
          <a:ln w="190500" cap="rnd">
            <a:noFill/>
          </a:ln>
        </p:spPr>
        <p:style>
          <a:lnRef idx="3">
            <a:schemeClr val="dk1"/>
          </a:lnRef>
          <a:fillRef idx="0">
            <a:schemeClr val="dk1"/>
          </a:fillRef>
          <a:effectRef idx="2">
            <a:schemeClr val="dk1"/>
          </a:effectRef>
          <a:fontRef idx="minor">
            <a:schemeClr val="tx1"/>
          </a:fontRef>
        </p:style>
      </p:cxnSp>
      <p:cxnSp>
        <p:nvCxnSpPr>
          <p:cNvPr id="38" name="Đường nối Thẳng 37">
            <a:extLst>
              <a:ext uri="{FF2B5EF4-FFF2-40B4-BE49-F238E27FC236}">
                <a16:creationId xmlns:a16="http://schemas.microsoft.com/office/drawing/2014/main" id="{FA09637C-D61E-41C0-8DE3-DE4889A465A8}"/>
              </a:ext>
            </a:extLst>
          </p:cNvPr>
          <p:cNvCxnSpPr>
            <a:cxnSpLocks/>
          </p:cNvCxnSpPr>
          <p:nvPr/>
        </p:nvCxnSpPr>
        <p:spPr>
          <a:xfrm>
            <a:off x="2952224" y="3823996"/>
            <a:ext cx="209027" cy="0"/>
          </a:xfrm>
          <a:prstGeom prst="line">
            <a:avLst/>
          </a:prstGeom>
          <a:ln w="190500" cap="rnd">
            <a:noFill/>
          </a:ln>
        </p:spPr>
        <p:style>
          <a:lnRef idx="3">
            <a:schemeClr val="dk1"/>
          </a:lnRef>
          <a:fillRef idx="0">
            <a:schemeClr val="dk1"/>
          </a:fillRef>
          <a:effectRef idx="2">
            <a:schemeClr val="dk1"/>
          </a:effectRef>
          <a:fontRef idx="minor">
            <a:schemeClr val="tx1"/>
          </a:fontRef>
        </p:style>
      </p:cxnSp>
      <p:cxnSp>
        <p:nvCxnSpPr>
          <p:cNvPr id="43" name="Đường nối Thẳng 42">
            <a:extLst>
              <a:ext uri="{FF2B5EF4-FFF2-40B4-BE49-F238E27FC236}">
                <a16:creationId xmlns:a16="http://schemas.microsoft.com/office/drawing/2014/main" id="{09D9671C-5213-4B30-9F33-907C6CA28269}"/>
              </a:ext>
            </a:extLst>
          </p:cNvPr>
          <p:cNvCxnSpPr>
            <a:cxnSpLocks/>
          </p:cNvCxnSpPr>
          <p:nvPr/>
        </p:nvCxnSpPr>
        <p:spPr>
          <a:xfrm>
            <a:off x="2952224" y="4189756"/>
            <a:ext cx="209026" cy="0"/>
          </a:xfrm>
          <a:prstGeom prst="line">
            <a:avLst/>
          </a:prstGeom>
          <a:ln w="190500" cap="rnd">
            <a:noFill/>
          </a:ln>
        </p:spPr>
        <p:style>
          <a:lnRef idx="3">
            <a:schemeClr val="dk1"/>
          </a:lnRef>
          <a:fillRef idx="0">
            <a:schemeClr val="dk1"/>
          </a:fillRef>
          <a:effectRef idx="2">
            <a:schemeClr val="dk1"/>
          </a:effectRef>
          <a:fontRef idx="minor">
            <a:schemeClr val="tx1"/>
          </a:fontRef>
        </p:style>
      </p:cxnSp>
      <p:cxnSp>
        <p:nvCxnSpPr>
          <p:cNvPr id="46" name="Đường nối Thẳng 45">
            <a:extLst>
              <a:ext uri="{FF2B5EF4-FFF2-40B4-BE49-F238E27FC236}">
                <a16:creationId xmlns:a16="http://schemas.microsoft.com/office/drawing/2014/main" id="{119CF49D-2B61-45C4-A55F-FA0B37BA505A}"/>
              </a:ext>
            </a:extLst>
          </p:cNvPr>
          <p:cNvCxnSpPr>
            <a:cxnSpLocks/>
          </p:cNvCxnSpPr>
          <p:nvPr/>
        </p:nvCxnSpPr>
        <p:spPr>
          <a:xfrm>
            <a:off x="2952224" y="4540276"/>
            <a:ext cx="209026" cy="0"/>
          </a:xfrm>
          <a:prstGeom prst="line">
            <a:avLst/>
          </a:prstGeom>
          <a:ln w="190500" cap="rnd">
            <a:noFill/>
          </a:ln>
        </p:spPr>
        <p:style>
          <a:lnRef idx="3">
            <a:schemeClr val="dk1"/>
          </a:lnRef>
          <a:fillRef idx="0">
            <a:schemeClr val="dk1"/>
          </a:fillRef>
          <a:effectRef idx="2">
            <a:schemeClr val="dk1"/>
          </a:effectRef>
          <a:fontRef idx="minor">
            <a:schemeClr val="tx1"/>
          </a:fontRef>
        </p:style>
      </p:cxnSp>
      <p:sp>
        <p:nvSpPr>
          <p:cNvPr id="49" name="Hộp Văn bản 48">
            <a:extLst>
              <a:ext uri="{FF2B5EF4-FFF2-40B4-BE49-F238E27FC236}">
                <a16:creationId xmlns:a16="http://schemas.microsoft.com/office/drawing/2014/main" id="{0CE6F5C1-589A-4484-8B22-EA1826AD2A9C}"/>
              </a:ext>
            </a:extLst>
          </p:cNvPr>
          <p:cNvSpPr txBox="1"/>
          <p:nvPr/>
        </p:nvSpPr>
        <p:spPr>
          <a:xfrm>
            <a:off x="2652713" y="2952750"/>
            <a:ext cx="1208625" cy="400110"/>
          </a:xfrm>
          <a:prstGeom prst="rect">
            <a:avLst/>
          </a:prstGeom>
          <a:noFill/>
          <a:ln>
            <a:noFill/>
          </a:ln>
        </p:spPr>
        <p:txBody>
          <a:bodyPr wrap="square" rtlCol="0">
            <a:spAutoFit/>
          </a:bodyPr>
          <a:lstStyle/>
          <a:p>
            <a:r>
              <a:rPr lang="en-US" sz="2000" b="1">
                <a:latin typeface="iCiel Panton Black" panose="00000A00000000000000" pitchFamily="50" charset="0"/>
              </a:rPr>
              <a:t>01</a:t>
            </a:r>
          </a:p>
        </p:txBody>
      </p:sp>
      <p:sp>
        <p:nvSpPr>
          <p:cNvPr id="50" name="Hộp Văn bản 49">
            <a:extLst>
              <a:ext uri="{FF2B5EF4-FFF2-40B4-BE49-F238E27FC236}">
                <a16:creationId xmlns:a16="http://schemas.microsoft.com/office/drawing/2014/main" id="{F31365FC-9F1B-4638-ACB6-96CD444AAC8B}"/>
              </a:ext>
            </a:extLst>
          </p:cNvPr>
          <p:cNvSpPr txBox="1"/>
          <p:nvPr/>
        </p:nvSpPr>
        <p:spPr>
          <a:xfrm>
            <a:off x="2429923" y="1300246"/>
            <a:ext cx="5494877" cy="1631216"/>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en-US" sz="5000" b="1">
                <a:solidFill>
                  <a:schemeClr val="tx1">
                    <a:lumMod val="95000"/>
                    <a:lumOff val="5000"/>
                  </a:schemeClr>
                </a:solidFill>
                <a:latin typeface="iCiel Cadena" panose="02000503000000020004" pitchFamily="50" charset="0"/>
              </a:rPr>
              <a:t>I</a:t>
            </a:r>
          </a:p>
          <a:p>
            <a:pPr algn="ctr"/>
            <a:r>
              <a:rPr lang="en-US" sz="5000" b="1">
                <a:solidFill>
                  <a:schemeClr val="tx1">
                    <a:lumMod val="95000"/>
                    <a:lumOff val="5000"/>
                  </a:schemeClr>
                </a:solidFill>
                <a:latin typeface="iCiel Cadena" panose="02000503000000020004" pitchFamily="50" charset="0"/>
              </a:rPr>
              <a:t> </a:t>
            </a:r>
            <a:r>
              <a:rPr lang="en-US" sz="5000" b="1">
                <a:solidFill>
                  <a:srgbClr val="163020"/>
                </a:solidFill>
                <a:latin typeface="iCiel Cadena" panose="02000503000000020004" pitchFamily="50" charset="0"/>
              </a:rPr>
              <a:t>Giới thiệu</a:t>
            </a:r>
          </a:p>
        </p:txBody>
      </p:sp>
      <p:grpSp>
        <p:nvGrpSpPr>
          <p:cNvPr id="61" name="Nhóm 60">
            <a:extLst>
              <a:ext uri="{FF2B5EF4-FFF2-40B4-BE49-F238E27FC236}">
                <a16:creationId xmlns:a16="http://schemas.microsoft.com/office/drawing/2014/main" id="{F5FC6A92-6F2D-475B-9FF3-3F1D5D7BBC32}"/>
              </a:ext>
            </a:extLst>
          </p:cNvPr>
          <p:cNvGrpSpPr/>
          <p:nvPr/>
        </p:nvGrpSpPr>
        <p:grpSpPr>
          <a:xfrm>
            <a:off x="1619774" y="1094924"/>
            <a:ext cx="6418277" cy="736878"/>
            <a:chOff x="1619774" y="1094924"/>
            <a:chExt cx="6418277" cy="736878"/>
          </a:xfrm>
        </p:grpSpPr>
        <p:sp>
          <p:nvSpPr>
            <p:cNvPr id="60" name="Hộp Văn bản 59">
              <a:extLst>
                <a:ext uri="{FF2B5EF4-FFF2-40B4-BE49-F238E27FC236}">
                  <a16:creationId xmlns:a16="http://schemas.microsoft.com/office/drawing/2014/main" id="{8DA3E95F-9A07-4D14-99C0-179514C34D5F}"/>
                </a:ext>
              </a:extLst>
            </p:cNvPr>
            <p:cNvSpPr txBox="1"/>
            <p:nvPr/>
          </p:nvSpPr>
          <p:spPr>
            <a:xfrm>
              <a:off x="1619774" y="1094924"/>
              <a:ext cx="1828800" cy="553998"/>
            </a:xfrm>
            <a:prstGeom prst="rect">
              <a:avLst/>
            </a:prstGeom>
            <a:noFill/>
            <a:ln>
              <a:noFill/>
            </a:ln>
          </p:spPr>
          <p:txBody>
            <a:bodyPr wrap="square">
              <a:spAutoFit/>
            </a:bodyPr>
            <a:lstStyle/>
            <a:p>
              <a:r>
                <a:rPr lang="en-US" sz="3000" b="1">
                  <a:solidFill>
                    <a:schemeClr val="accent4">
                      <a:lumMod val="60000"/>
                      <a:lumOff val="40000"/>
                    </a:schemeClr>
                  </a:solidFill>
                  <a:latin typeface="iCiel Panton Black" panose="00000A00000000000000" pitchFamily="50" charset="0"/>
                </a:rPr>
                <a:t>TIC TAC</a:t>
              </a:r>
              <a:r>
                <a:rPr lang="en-US" sz="3000" b="1">
                  <a:solidFill>
                    <a:schemeClr val="accent4">
                      <a:lumMod val="60000"/>
                      <a:lumOff val="40000"/>
                    </a:schemeClr>
                  </a:solidFill>
                  <a:latin typeface="iCiel Brush Up" panose="02000000000000000000" pitchFamily="2" charset="0"/>
                </a:rPr>
                <a:t> </a:t>
              </a:r>
            </a:p>
          </p:txBody>
        </p:sp>
        <p:sp>
          <p:nvSpPr>
            <p:cNvPr id="62" name="Hộp Văn bản 61">
              <a:extLst>
                <a:ext uri="{FF2B5EF4-FFF2-40B4-BE49-F238E27FC236}">
                  <a16:creationId xmlns:a16="http://schemas.microsoft.com/office/drawing/2014/main" id="{EC6CD193-2E8A-45B7-A69F-E3BCC3DCE607}"/>
                </a:ext>
              </a:extLst>
            </p:cNvPr>
            <p:cNvSpPr txBox="1"/>
            <p:nvPr/>
          </p:nvSpPr>
          <p:spPr>
            <a:xfrm>
              <a:off x="1942051" y="1277804"/>
              <a:ext cx="6096000" cy="553998"/>
            </a:xfrm>
            <a:prstGeom prst="rect">
              <a:avLst/>
            </a:prstGeom>
            <a:noFill/>
            <a:ln>
              <a:noFill/>
            </a:ln>
          </p:spPr>
          <p:txBody>
            <a:bodyPr wrap="square">
              <a:spAutoFit/>
            </a:bodyPr>
            <a:lstStyle/>
            <a:p>
              <a:r>
                <a:rPr lang="en-US" sz="3000" b="1">
                  <a:solidFill>
                    <a:schemeClr val="bg1"/>
                  </a:solidFill>
                  <a:latin typeface="iCiel Panton Black" panose="00000A00000000000000" pitchFamily="50" charset="0"/>
                </a:rPr>
                <a:t>TOE</a:t>
              </a:r>
              <a:endParaRPr lang="en-US" sz="3000" b="1">
                <a:solidFill>
                  <a:schemeClr val="bg1"/>
                </a:solidFill>
              </a:endParaRPr>
            </a:p>
          </p:txBody>
        </p:sp>
      </p:grpSp>
      <p:cxnSp>
        <p:nvCxnSpPr>
          <p:cNvPr id="21" name="Đường nối Thẳng 20">
            <a:extLst>
              <a:ext uri="{FF2B5EF4-FFF2-40B4-BE49-F238E27FC236}">
                <a16:creationId xmlns:a16="http://schemas.microsoft.com/office/drawing/2014/main" id="{C572940F-E122-4B3C-A329-4275194EA5D8}"/>
              </a:ext>
            </a:extLst>
          </p:cNvPr>
          <p:cNvCxnSpPr>
            <a:cxnSpLocks/>
          </p:cNvCxnSpPr>
          <p:nvPr/>
        </p:nvCxnSpPr>
        <p:spPr>
          <a:xfrm>
            <a:off x="1808941" y="3467100"/>
            <a:ext cx="1241964" cy="0"/>
          </a:xfrm>
          <a:prstGeom prst="line">
            <a:avLst/>
          </a:prstGeom>
          <a:ln w="190500" cap="rnd">
            <a:solidFill>
              <a:srgbClr val="163020"/>
            </a:solidFill>
          </a:ln>
        </p:spPr>
        <p:style>
          <a:lnRef idx="3">
            <a:schemeClr val="dk1"/>
          </a:lnRef>
          <a:fillRef idx="0">
            <a:schemeClr val="dk1"/>
          </a:fillRef>
          <a:effectRef idx="2">
            <a:schemeClr val="dk1"/>
          </a:effectRef>
          <a:fontRef idx="minor">
            <a:schemeClr val="tx1"/>
          </a:fontRef>
        </p:style>
      </p:cxnSp>
      <p:cxnSp>
        <p:nvCxnSpPr>
          <p:cNvPr id="22" name="Đường nối Thẳng 21">
            <a:extLst>
              <a:ext uri="{FF2B5EF4-FFF2-40B4-BE49-F238E27FC236}">
                <a16:creationId xmlns:a16="http://schemas.microsoft.com/office/drawing/2014/main" id="{84386C7C-724D-4C80-AC85-A61D501BCD04}"/>
              </a:ext>
            </a:extLst>
          </p:cNvPr>
          <p:cNvCxnSpPr>
            <a:cxnSpLocks/>
          </p:cNvCxnSpPr>
          <p:nvPr/>
        </p:nvCxnSpPr>
        <p:spPr>
          <a:xfrm>
            <a:off x="2799541" y="3862096"/>
            <a:ext cx="251364" cy="0"/>
          </a:xfrm>
          <a:prstGeom prst="line">
            <a:avLst/>
          </a:prstGeom>
          <a:ln w="190500" cap="rnd">
            <a:solidFill>
              <a:srgbClr val="304D30"/>
            </a:solidFill>
          </a:ln>
        </p:spPr>
        <p:style>
          <a:lnRef idx="3">
            <a:schemeClr val="dk1"/>
          </a:lnRef>
          <a:fillRef idx="0">
            <a:schemeClr val="dk1"/>
          </a:fillRef>
          <a:effectRef idx="2">
            <a:schemeClr val="dk1"/>
          </a:effectRef>
          <a:fontRef idx="minor">
            <a:schemeClr val="tx1"/>
          </a:fontRef>
        </p:style>
      </p:cxnSp>
      <p:cxnSp>
        <p:nvCxnSpPr>
          <p:cNvPr id="23" name="Đường nối Thẳng 22">
            <a:extLst>
              <a:ext uri="{FF2B5EF4-FFF2-40B4-BE49-F238E27FC236}">
                <a16:creationId xmlns:a16="http://schemas.microsoft.com/office/drawing/2014/main" id="{849B45D8-6E5E-4B98-88CB-888DEBB6C26C}"/>
              </a:ext>
            </a:extLst>
          </p:cNvPr>
          <p:cNvCxnSpPr>
            <a:cxnSpLocks/>
          </p:cNvCxnSpPr>
          <p:nvPr/>
        </p:nvCxnSpPr>
        <p:spPr>
          <a:xfrm>
            <a:off x="2841878" y="4227856"/>
            <a:ext cx="209026" cy="0"/>
          </a:xfrm>
          <a:prstGeom prst="line">
            <a:avLst/>
          </a:prstGeom>
          <a:ln w="190500" cap="rnd">
            <a:solidFill>
              <a:srgbClr val="B6C4B6"/>
            </a:solidFill>
          </a:ln>
        </p:spPr>
        <p:style>
          <a:lnRef idx="3">
            <a:schemeClr val="dk1"/>
          </a:lnRef>
          <a:fillRef idx="0">
            <a:schemeClr val="dk1"/>
          </a:fillRef>
          <a:effectRef idx="2">
            <a:schemeClr val="dk1"/>
          </a:effectRef>
          <a:fontRef idx="minor">
            <a:schemeClr val="tx1"/>
          </a:fontRef>
        </p:style>
      </p:cxnSp>
      <p:cxnSp>
        <p:nvCxnSpPr>
          <p:cNvPr id="24" name="Đường nối Thẳng 23">
            <a:extLst>
              <a:ext uri="{FF2B5EF4-FFF2-40B4-BE49-F238E27FC236}">
                <a16:creationId xmlns:a16="http://schemas.microsoft.com/office/drawing/2014/main" id="{DE565700-CDBC-44B7-87A3-7987CDCF0E8A}"/>
              </a:ext>
            </a:extLst>
          </p:cNvPr>
          <p:cNvCxnSpPr>
            <a:cxnSpLocks/>
          </p:cNvCxnSpPr>
          <p:nvPr/>
        </p:nvCxnSpPr>
        <p:spPr>
          <a:xfrm>
            <a:off x="2841878" y="4578376"/>
            <a:ext cx="209026" cy="0"/>
          </a:xfrm>
          <a:prstGeom prst="line">
            <a:avLst/>
          </a:prstGeom>
          <a:ln w="190500" cap="rnd">
            <a:solidFill>
              <a:srgbClr val="EEF0E5"/>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87358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ưu Đồ: Thay đổi Tiến Trình 13">
            <a:extLst>
              <a:ext uri="{FF2B5EF4-FFF2-40B4-BE49-F238E27FC236}">
                <a16:creationId xmlns:a16="http://schemas.microsoft.com/office/drawing/2014/main" id="{50A6F417-FD35-45D1-8A25-A766F0C46694}"/>
              </a:ext>
            </a:extLst>
          </p:cNvPr>
          <p:cNvSpPr/>
          <p:nvPr/>
        </p:nvSpPr>
        <p:spPr>
          <a:xfrm>
            <a:off x="218705" y="788551"/>
            <a:ext cx="11678020" cy="5764649"/>
          </a:xfrm>
          <a:prstGeom prst="flowChartAlternateProcess">
            <a:avLst/>
          </a:prstGeom>
          <a:solidFill>
            <a:srgbClr val="F1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srgbClr val="F2F1EB"/>
              </a:solidFill>
              <a:latin typeface="iCiel Cadena" panose="02000503000000020004" pitchFamily="50" charset="0"/>
            </a:endParaRPr>
          </a:p>
        </p:txBody>
      </p:sp>
      <p:sp>
        <p:nvSpPr>
          <p:cNvPr id="4" name="Hộp Văn bản 3">
            <a:extLst>
              <a:ext uri="{FF2B5EF4-FFF2-40B4-BE49-F238E27FC236}">
                <a16:creationId xmlns:a16="http://schemas.microsoft.com/office/drawing/2014/main" id="{EB78FE61-3DB9-41F9-9C5E-F7AC7762CCFF}"/>
              </a:ext>
            </a:extLst>
          </p:cNvPr>
          <p:cNvSpPr txBox="1"/>
          <p:nvPr/>
        </p:nvSpPr>
        <p:spPr>
          <a:xfrm>
            <a:off x="411389" y="101600"/>
            <a:ext cx="7677781" cy="1015663"/>
          </a:xfrm>
          <a:prstGeom prst="rect">
            <a:avLst/>
          </a:prstGeom>
          <a:noFill/>
        </p:spPr>
        <p:txBody>
          <a:bodyPr wrap="square" rtlCol="0">
            <a:spAutoFit/>
          </a:bodyPr>
          <a:lstStyle/>
          <a:p>
            <a:r>
              <a:rPr lang="en-US" sz="3000" b="1">
                <a:latin typeface="iCiel Cadena" panose="02000503000000020004" pitchFamily="50" charset="0"/>
              </a:rPr>
              <a:t>02 </a:t>
            </a:r>
            <a:r>
              <a:rPr lang="vi-VN" sz="3000" b="1">
                <a:effectLst/>
                <a:latin typeface="iCiel Cadena" panose="02000503000000020004" pitchFamily="50" charset="0"/>
                <a:ea typeface="Arial" panose="020B0604020202020204" pitchFamily="34" charset="0"/>
                <a:cs typeface="Times New Roman" panose="02020603050405020304" pitchFamily="18" charset="0"/>
              </a:rPr>
              <a:t>Xử Lý Sự Kiện Nút</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endParaRPr lang="en-US" sz="3000" b="1">
              <a:latin typeface="iCiel Cadena" panose="02000503000000020004" pitchFamily="50" charset="0"/>
            </a:endParaRPr>
          </a:p>
        </p:txBody>
      </p:sp>
      <p:sp>
        <p:nvSpPr>
          <p:cNvPr id="3" name="Hộp Văn bản 2">
            <a:extLst>
              <a:ext uri="{FF2B5EF4-FFF2-40B4-BE49-F238E27FC236}">
                <a16:creationId xmlns:a16="http://schemas.microsoft.com/office/drawing/2014/main" id="{1BF7C048-4100-46A1-9E20-333780C37C51}"/>
              </a:ext>
            </a:extLst>
          </p:cNvPr>
          <p:cNvSpPr txBox="1"/>
          <p:nvPr/>
        </p:nvSpPr>
        <p:spPr>
          <a:xfrm>
            <a:off x="660307" y="1669142"/>
            <a:ext cx="4071711" cy="1938992"/>
          </a:xfrm>
          <a:prstGeom prst="rect">
            <a:avLst/>
          </a:prstGeom>
          <a:noFill/>
        </p:spPr>
        <p:txBody>
          <a:bodyPr wrap="square" rtlCol="0">
            <a:spAutoFit/>
          </a:bodyPr>
          <a:lstStyle/>
          <a:p>
            <a:pPr>
              <a:spcBef>
                <a:spcPts val="0"/>
              </a:spcBef>
              <a:spcAft>
                <a:spcPts val="0"/>
              </a:spcAft>
            </a:pPr>
            <a:r>
              <a:rPr lang="en-US" sz="3000" b="1">
                <a:latin typeface="iCiel Cadena" panose="02000503000000020004" pitchFamily="50" charset="0"/>
              </a:rPr>
              <a:t>- </a:t>
            </a:r>
            <a:r>
              <a:rPr lang="vi-VN" sz="3000" b="1">
                <a:latin typeface="iCiel Cadena" panose="02000503000000020004" pitchFamily="50" charset="0"/>
              </a:rPr>
              <a:t>Xử lý sự kiện khi một ô trên bảng được nhấn.</a:t>
            </a:r>
          </a:p>
          <a:p>
            <a:pPr>
              <a:spcBef>
                <a:spcPts val="0"/>
              </a:spcBef>
              <a:spcAft>
                <a:spcPts val="0"/>
              </a:spcAft>
            </a:pPr>
            <a:r>
              <a:rPr lang="en-US" sz="3000" b="1">
                <a:latin typeface="iCiel Cadena" panose="02000503000000020004" pitchFamily="50" charset="0"/>
              </a:rPr>
              <a:t>- </a:t>
            </a:r>
            <a:r>
              <a:rPr lang="vi-VN" sz="3000" b="1">
                <a:latin typeface="iCiel Cadena" panose="02000503000000020004" pitchFamily="50" charset="0"/>
              </a:rPr>
              <a:t>Đặt ký tự "X" hoặc "O" tùy thuộc vào lượt chơi.</a:t>
            </a:r>
          </a:p>
        </p:txBody>
      </p:sp>
      <p:sp>
        <p:nvSpPr>
          <p:cNvPr id="6" name="Hộp Văn bản 5">
            <a:extLst>
              <a:ext uri="{FF2B5EF4-FFF2-40B4-BE49-F238E27FC236}">
                <a16:creationId xmlns:a16="http://schemas.microsoft.com/office/drawing/2014/main" id="{F8CE81EE-A1DE-4B24-BFD0-66FAE6D84165}"/>
              </a:ext>
            </a:extLst>
          </p:cNvPr>
          <p:cNvSpPr txBox="1"/>
          <p:nvPr/>
        </p:nvSpPr>
        <p:spPr>
          <a:xfrm>
            <a:off x="13974989" y="-279400"/>
            <a:ext cx="7677781" cy="553998"/>
          </a:xfrm>
          <a:prstGeom prst="rect">
            <a:avLst/>
          </a:prstGeom>
          <a:noFill/>
        </p:spPr>
        <p:txBody>
          <a:bodyPr wrap="square" rtlCol="0">
            <a:spAutoFit/>
          </a:bodyPr>
          <a:lstStyle/>
          <a:p>
            <a:r>
              <a:rPr lang="en-US" sz="3000" b="1">
                <a:effectLst/>
                <a:latin typeface="iCiel Cadena" panose="02000503000000020004" pitchFamily="50" charset="0"/>
                <a:ea typeface="Arial" panose="020B0604020202020204" pitchFamily="34" charset="0"/>
                <a:cs typeface="Times New Roman" panose="02020603050405020304" pitchFamily="18" charset="0"/>
              </a:rPr>
              <a:t>03 </a:t>
            </a:r>
            <a:r>
              <a:rPr lang="vi-VN" sz="3000" b="1">
                <a:effectLst/>
                <a:latin typeface="iCiel Cadena" panose="02000503000000020004" pitchFamily="50" charset="0"/>
                <a:ea typeface="Arial" panose="020B0604020202020204" pitchFamily="34" charset="0"/>
                <a:cs typeface="Times New Roman" panose="02020603050405020304" pitchFamily="18" charset="0"/>
              </a:rPr>
              <a:t>Kiểm Tra Điều Kiện Thắng và Hòa</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p:txBody>
      </p:sp>
      <p:sp>
        <p:nvSpPr>
          <p:cNvPr id="7" name="Lưu Đồ: Thay đổi Tiến Trình 6">
            <a:extLst>
              <a:ext uri="{FF2B5EF4-FFF2-40B4-BE49-F238E27FC236}">
                <a16:creationId xmlns:a16="http://schemas.microsoft.com/office/drawing/2014/main" id="{E2642808-F418-4FBC-9A1B-C30A2B37B112}"/>
              </a:ext>
            </a:extLst>
          </p:cNvPr>
          <p:cNvSpPr/>
          <p:nvPr/>
        </p:nvSpPr>
        <p:spPr>
          <a:xfrm>
            <a:off x="13974989" y="2032000"/>
            <a:ext cx="11369222" cy="1981200"/>
          </a:xfrm>
          <a:prstGeom prst="flowChartAlternateProcess">
            <a:avLst/>
          </a:prstGeom>
          <a:solidFill>
            <a:srgbClr val="A1E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srgbClr val="F2F1EB"/>
              </a:solidFill>
              <a:latin typeface="iCiel Cadena" panose="02000503000000020004" pitchFamily="50" charset="0"/>
            </a:endParaRPr>
          </a:p>
        </p:txBody>
      </p:sp>
      <p:sp>
        <p:nvSpPr>
          <p:cNvPr id="8" name="Hộp Văn bản 7">
            <a:extLst>
              <a:ext uri="{FF2B5EF4-FFF2-40B4-BE49-F238E27FC236}">
                <a16:creationId xmlns:a16="http://schemas.microsoft.com/office/drawing/2014/main" id="{832107F2-A0F0-4184-AA50-EF3D8E0D6E21}"/>
              </a:ext>
            </a:extLst>
          </p:cNvPr>
          <p:cNvSpPr txBox="1"/>
          <p:nvPr/>
        </p:nvSpPr>
        <p:spPr>
          <a:xfrm>
            <a:off x="14182452" y="2309336"/>
            <a:ext cx="10954296" cy="1477328"/>
          </a:xfrm>
          <a:prstGeom prst="rect">
            <a:avLst/>
          </a:prstGeom>
          <a:noFill/>
        </p:spPr>
        <p:txBody>
          <a:bodyPr wrap="square" rtlCol="0">
            <a:spAutoFit/>
          </a:bodyPr>
          <a:lstStyle/>
          <a:p>
            <a:pPr marL="457200" indent="-457200">
              <a:buFontTx/>
              <a:buChar char="-"/>
            </a:pPr>
            <a:r>
              <a:rPr lang="vi-VN" sz="3000" b="1">
                <a:effectLst/>
                <a:latin typeface="iCiel Cadena" panose="02000503000000020004" pitchFamily="50" charset="0"/>
                <a:ea typeface="Arial" panose="020B0604020202020204" pitchFamily="34" charset="0"/>
                <a:cs typeface="Times New Roman" panose="02020603050405020304" pitchFamily="18" charset="0"/>
              </a:rPr>
              <a:t>Sử dụng một mảng 2D để xác định các điều kiện thắng. </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pPr marL="457200" indent="-457200">
              <a:buFontTx/>
              <a:buChar char="-"/>
            </a:pPr>
            <a:r>
              <a:rPr lang="vi-VN" sz="3000" b="1">
                <a:effectLst/>
                <a:latin typeface="iCiel Cadena" panose="02000503000000020004" pitchFamily="50" charset="0"/>
                <a:ea typeface="Arial" panose="020B0604020202020204" pitchFamily="34" charset="0"/>
                <a:cs typeface="Times New Roman" panose="02020603050405020304" pitchFamily="18" charset="0"/>
              </a:rPr>
              <a:t>Kiểm tra điều kiện thắng và hòa, và thực hiện các hành động tương ứng.</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51F7DEA-C6B6-48FC-B391-73E759AFFE07}"/>
              </a:ext>
            </a:extLst>
          </p:cNvPr>
          <p:cNvPicPr>
            <a:picLocks noChangeAspect="1"/>
          </p:cNvPicPr>
          <p:nvPr/>
        </p:nvPicPr>
        <p:blipFill>
          <a:blip r:embed="rId2"/>
          <a:stretch>
            <a:fillRect/>
          </a:stretch>
        </p:blipFill>
        <p:spPr>
          <a:xfrm>
            <a:off x="4899527" y="1539232"/>
            <a:ext cx="6829688" cy="3779536"/>
          </a:xfrm>
          <a:prstGeom prst="rect">
            <a:avLst/>
          </a:prstGeom>
        </p:spPr>
      </p:pic>
    </p:spTree>
    <p:extLst>
      <p:ext uri="{BB962C8B-B14F-4D97-AF65-F5344CB8AC3E}">
        <p14:creationId xmlns:p14="http://schemas.microsoft.com/office/powerpoint/2010/main" val="127923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EB78FE61-3DB9-41F9-9C5E-F7AC7762CCFF}"/>
              </a:ext>
            </a:extLst>
          </p:cNvPr>
          <p:cNvSpPr txBox="1"/>
          <p:nvPr/>
        </p:nvSpPr>
        <p:spPr>
          <a:xfrm>
            <a:off x="411389" y="101600"/>
            <a:ext cx="7677781" cy="553998"/>
          </a:xfrm>
          <a:prstGeom prst="rect">
            <a:avLst/>
          </a:prstGeom>
          <a:noFill/>
        </p:spPr>
        <p:txBody>
          <a:bodyPr wrap="square" rtlCol="0">
            <a:spAutoFit/>
          </a:bodyPr>
          <a:lstStyle/>
          <a:p>
            <a:r>
              <a:rPr lang="en-US" sz="3000" b="1">
                <a:effectLst/>
                <a:latin typeface="iCiel Cadena" panose="02000503000000020004" pitchFamily="50" charset="0"/>
                <a:ea typeface="Arial" panose="020B0604020202020204" pitchFamily="34" charset="0"/>
                <a:cs typeface="Times New Roman" panose="02020603050405020304" pitchFamily="18" charset="0"/>
              </a:rPr>
              <a:t>03 </a:t>
            </a:r>
            <a:r>
              <a:rPr lang="vi-VN" sz="3000" b="1">
                <a:effectLst/>
                <a:latin typeface="iCiel Cadena" panose="02000503000000020004" pitchFamily="50" charset="0"/>
                <a:ea typeface="Arial" panose="020B0604020202020204" pitchFamily="34" charset="0"/>
                <a:cs typeface="Times New Roman" panose="02020603050405020304" pitchFamily="18" charset="0"/>
              </a:rPr>
              <a:t>Kiểm Tra Điều Kiện Thắng và Hòa</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p:txBody>
      </p:sp>
      <p:sp>
        <p:nvSpPr>
          <p:cNvPr id="6" name="Lưu Đồ: Thay đổi Tiến Trình 5">
            <a:extLst>
              <a:ext uri="{FF2B5EF4-FFF2-40B4-BE49-F238E27FC236}">
                <a16:creationId xmlns:a16="http://schemas.microsoft.com/office/drawing/2014/main" id="{FD4B6AB8-35F3-488B-9722-399DEB45592D}"/>
              </a:ext>
            </a:extLst>
          </p:cNvPr>
          <p:cNvSpPr/>
          <p:nvPr/>
        </p:nvSpPr>
        <p:spPr>
          <a:xfrm>
            <a:off x="203925" y="709136"/>
            <a:ext cx="11828417" cy="6030754"/>
          </a:xfrm>
          <a:prstGeom prst="flowChartAlternateProcess">
            <a:avLst/>
          </a:prstGeom>
          <a:solidFill>
            <a:srgbClr val="A1E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srgbClr val="F2F1EB"/>
              </a:solidFill>
              <a:latin typeface="iCiel Cadena" panose="02000503000000020004" pitchFamily="50" charset="0"/>
            </a:endParaRPr>
          </a:p>
        </p:txBody>
      </p:sp>
      <p:sp>
        <p:nvSpPr>
          <p:cNvPr id="10" name="Hộp Văn bản 9">
            <a:extLst>
              <a:ext uri="{FF2B5EF4-FFF2-40B4-BE49-F238E27FC236}">
                <a16:creationId xmlns:a16="http://schemas.microsoft.com/office/drawing/2014/main" id="{4166B687-3F03-4578-91A7-C9116023352A}"/>
              </a:ext>
            </a:extLst>
          </p:cNvPr>
          <p:cNvSpPr txBox="1"/>
          <p:nvPr/>
        </p:nvSpPr>
        <p:spPr>
          <a:xfrm>
            <a:off x="648350" y="655598"/>
            <a:ext cx="10954296" cy="6093976"/>
          </a:xfrm>
          <a:prstGeom prst="rect">
            <a:avLst/>
          </a:prstGeom>
          <a:noFill/>
        </p:spPr>
        <p:txBody>
          <a:bodyPr wrap="square" rtlCol="0">
            <a:spAutoFit/>
          </a:bodyPr>
          <a:lstStyle/>
          <a:p>
            <a:pPr marL="457200" indent="-457200">
              <a:buFontTx/>
              <a:buChar char="-"/>
            </a:pPr>
            <a:r>
              <a:rPr lang="vi-VN" sz="3000" b="1">
                <a:effectLst/>
                <a:latin typeface="iCiel Cadena" panose="02000503000000020004" pitchFamily="50" charset="0"/>
                <a:ea typeface="Arial" panose="020B0604020202020204" pitchFamily="34" charset="0"/>
                <a:cs typeface="Times New Roman" panose="02020603050405020304" pitchFamily="18" charset="0"/>
              </a:rPr>
              <a:t>Một mảng hai chiều field được tạo để lưu trữ giá trị hiện tại của từng ô trên bảng.</a:t>
            </a:r>
          </a:p>
          <a:p>
            <a:pPr marL="457200" indent="-457200">
              <a:buFontTx/>
              <a:buChar char="-"/>
            </a:pPr>
            <a:r>
              <a:rPr lang="vi-VN" sz="3000" b="1">
                <a:effectLst/>
                <a:latin typeface="iCiel Cadena" panose="02000503000000020004" pitchFamily="50" charset="0"/>
                <a:ea typeface="Arial" panose="020B0604020202020204" pitchFamily="34" charset="0"/>
                <a:cs typeface="Times New Roman" panose="02020603050405020304" pitchFamily="18" charset="0"/>
              </a:rPr>
              <a:t>Sử dụng nested loop để duyệt qua từng ô trên bảng và lấy giá trị của nó.</a:t>
            </a:r>
          </a:p>
          <a:p>
            <a:pPr marL="457200" indent="-457200">
              <a:buFontTx/>
              <a:buChar char="-"/>
            </a:pPr>
            <a:r>
              <a:rPr lang="vi-VN" sz="3000" b="1">
                <a:effectLst/>
                <a:latin typeface="iCiel Cadena" panose="02000503000000020004" pitchFamily="50" charset="0"/>
                <a:ea typeface="Arial" panose="020B0604020202020204" pitchFamily="34" charset="0"/>
                <a:cs typeface="Times New Roman" panose="02020603050405020304" pitchFamily="18" charset="0"/>
              </a:rPr>
              <a:t>Kiểm tra chiến thắng trên hàng ngang và hàng dọc:</a:t>
            </a:r>
          </a:p>
          <a:p>
            <a:pPr marL="457200" indent="-457200">
              <a:buFontTx/>
              <a:buChar char="-"/>
            </a:pPr>
            <a:r>
              <a:rPr lang="vi-VN" sz="3000" b="1">
                <a:effectLst/>
                <a:latin typeface="iCiel Cadena" panose="02000503000000020004" pitchFamily="50" charset="0"/>
                <a:ea typeface="Arial" panose="020B0604020202020204" pitchFamily="34" charset="0"/>
                <a:cs typeface="Times New Roman" panose="02020603050405020304" pitchFamily="18" charset="0"/>
              </a:rPr>
              <a:t>Dùng vòng lặp để so sánh giá trị trên từng hàng và từng cột.</a:t>
            </a:r>
          </a:p>
          <a:p>
            <a:pPr marL="457200" indent="-457200">
              <a:buFontTx/>
              <a:buChar char="-"/>
            </a:pPr>
            <a:r>
              <a:rPr lang="vi-VN" sz="3000" b="1">
                <a:effectLst/>
                <a:latin typeface="iCiel Cadena" panose="02000503000000020004" pitchFamily="50" charset="0"/>
                <a:ea typeface="Arial" panose="020B0604020202020204" pitchFamily="34" charset="0"/>
                <a:cs typeface="Times New Roman" panose="02020603050405020304" pitchFamily="18" charset="0"/>
              </a:rPr>
              <a:t>Nếu cả hàng hoặc cột đều giống nhau và không trống, thì đó là một chiến thắng.</a:t>
            </a:r>
          </a:p>
          <a:p>
            <a:pPr marL="457200" indent="-457200">
              <a:buFontTx/>
              <a:buChar char="-"/>
            </a:pPr>
            <a:r>
              <a:rPr lang="vi-VN" sz="3000" b="1">
                <a:effectLst/>
                <a:latin typeface="iCiel Cadena" panose="02000503000000020004" pitchFamily="50" charset="0"/>
                <a:ea typeface="Arial" panose="020B0604020202020204" pitchFamily="34" charset="0"/>
                <a:cs typeface="Times New Roman" panose="02020603050405020304" pitchFamily="18" charset="0"/>
              </a:rPr>
              <a:t>Kiểm tra chiến thắng trên đường chéo chính và đường chéo phụ:</a:t>
            </a:r>
          </a:p>
          <a:p>
            <a:pPr marL="457200" indent="-457200">
              <a:buFontTx/>
              <a:buChar char="-"/>
            </a:pPr>
            <a:r>
              <a:rPr lang="vi-VN" sz="3000" b="1">
                <a:effectLst/>
                <a:latin typeface="iCiel Cadena" panose="02000503000000020004" pitchFamily="50" charset="0"/>
                <a:ea typeface="Arial" panose="020B0604020202020204" pitchFamily="34" charset="0"/>
                <a:cs typeface="Times New Roman" panose="02020603050405020304" pitchFamily="18" charset="0"/>
              </a:rPr>
              <a:t>Đối chiếu giá trị trên đường chéo chính và đường chéo phụ.</a:t>
            </a:r>
          </a:p>
          <a:p>
            <a:pPr marL="457200" indent="-457200">
              <a:buFontTx/>
              <a:buChar char="-"/>
            </a:pPr>
            <a:r>
              <a:rPr lang="vi-VN" sz="3000" b="1">
                <a:effectLst/>
                <a:latin typeface="iCiel Cadena" panose="02000503000000020004" pitchFamily="50" charset="0"/>
                <a:ea typeface="Arial" panose="020B0604020202020204" pitchFamily="34" charset="0"/>
                <a:cs typeface="Times New Roman" panose="02020603050405020304" pitchFamily="18" charset="0"/>
              </a:rPr>
              <a:t>Nếu cả hai đường đều giống nhau và không trống, thì đó là một chiến thắng.</a:t>
            </a:r>
          </a:p>
          <a:p>
            <a:pPr marL="457200" indent="-457200">
              <a:buFontTx/>
              <a:buChar char="-"/>
            </a:pPr>
            <a:r>
              <a:rPr lang="vi-VN" sz="3000" b="1">
                <a:effectLst/>
                <a:latin typeface="iCiel Cadena" panose="02000503000000020004" pitchFamily="50" charset="0"/>
                <a:ea typeface="Arial" panose="020B0604020202020204" pitchFamily="34" charset="0"/>
                <a:cs typeface="Times New Roman" panose="02020603050405020304" pitchFamily="18" charset="0"/>
              </a:rPr>
              <a:t>Nếu không có chiến thắng trên các điều kiện trên, trả về false.</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718300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ưu Đồ: Thay đổi Tiến Trình 5">
            <a:extLst>
              <a:ext uri="{FF2B5EF4-FFF2-40B4-BE49-F238E27FC236}">
                <a16:creationId xmlns:a16="http://schemas.microsoft.com/office/drawing/2014/main" id="{FD4B6AB8-35F3-488B-9722-399DEB45592D}"/>
              </a:ext>
            </a:extLst>
          </p:cNvPr>
          <p:cNvSpPr/>
          <p:nvPr/>
        </p:nvSpPr>
        <p:spPr>
          <a:xfrm>
            <a:off x="0" y="546100"/>
            <a:ext cx="12192000" cy="6311900"/>
          </a:xfrm>
          <a:prstGeom prst="flowChartAlternateProcess">
            <a:avLst/>
          </a:prstGeom>
          <a:solidFill>
            <a:srgbClr val="A1E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srgbClr val="F2F1EB"/>
              </a:solidFill>
              <a:latin typeface="iCiel Cadena" panose="02000503000000020004" pitchFamily="50" charset="0"/>
            </a:endParaRPr>
          </a:p>
        </p:txBody>
      </p:sp>
      <p:sp>
        <p:nvSpPr>
          <p:cNvPr id="5" name="Hộp Văn bản 4">
            <a:extLst>
              <a:ext uri="{FF2B5EF4-FFF2-40B4-BE49-F238E27FC236}">
                <a16:creationId xmlns:a16="http://schemas.microsoft.com/office/drawing/2014/main" id="{C1D3FE4B-EB00-41B6-9EBE-5595C95355ED}"/>
              </a:ext>
            </a:extLst>
          </p:cNvPr>
          <p:cNvSpPr txBox="1"/>
          <p:nvPr/>
        </p:nvSpPr>
        <p:spPr>
          <a:xfrm>
            <a:off x="4703989" y="-20598"/>
            <a:ext cx="7677781" cy="553998"/>
          </a:xfrm>
          <a:prstGeom prst="rect">
            <a:avLst/>
          </a:prstGeom>
          <a:noFill/>
        </p:spPr>
        <p:txBody>
          <a:bodyPr wrap="square" rtlCol="0">
            <a:spAutoFit/>
          </a:bodyPr>
          <a:lstStyle/>
          <a:p>
            <a:r>
              <a:rPr lang="en-US" sz="3000" b="1">
                <a:effectLst/>
                <a:latin typeface="iCiel Cadena" panose="02000503000000020004" pitchFamily="50" charset="0"/>
                <a:ea typeface="Arial" panose="020B0604020202020204" pitchFamily="34" charset="0"/>
                <a:cs typeface="Times New Roman" panose="02020603050405020304" pitchFamily="18" charset="0"/>
              </a:rPr>
              <a:t>Hướng dẫn:</a:t>
            </a:r>
          </a:p>
        </p:txBody>
      </p:sp>
      <p:sp>
        <p:nvSpPr>
          <p:cNvPr id="8" name="Lưu Đồ: Thay đổi Tiến Trình 7">
            <a:extLst>
              <a:ext uri="{FF2B5EF4-FFF2-40B4-BE49-F238E27FC236}">
                <a16:creationId xmlns:a16="http://schemas.microsoft.com/office/drawing/2014/main" id="{39D1F954-D278-4AE6-B89F-C507A665484F}"/>
              </a:ext>
            </a:extLst>
          </p:cNvPr>
          <p:cNvSpPr/>
          <p:nvPr/>
        </p:nvSpPr>
        <p:spPr>
          <a:xfrm>
            <a:off x="957489" y="-6380515"/>
            <a:ext cx="11234511" cy="5466115"/>
          </a:xfrm>
          <a:prstGeom prst="flowChartAlternateProcess">
            <a:avLst/>
          </a:prstGeom>
          <a:solidFill>
            <a:srgbClr val="7BD3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srgbClr val="F2F1EB"/>
              </a:solidFill>
              <a:latin typeface="iCiel Cadena" panose="02000503000000020004" pitchFamily="50" charset="0"/>
            </a:endParaRPr>
          </a:p>
        </p:txBody>
      </p:sp>
      <p:sp>
        <p:nvSpPr>
          <p:cNvPr id="9" name="Hộp Văn bản 8">
            <a:extLst>
              <a:ext uri="{FF2B5EF4-FFF2-40B4-BE49-F238E27FC236}">
                <a16:creationId xmlns:a16="http://schemas.microsoft.com/office/drawing/2014/main" id="{503BB923-882A-4961-A9A9-E2114D1E6EA9}"/>
              </a:ext>
            </a:extLst>
          </p:cNvPr>
          <p:cNvSpPr txBox="1"/>
          <p:nvPr/>
        </p:nvSpPr>
        <p:spPr>
          <a:xfrm>
            <a:off x="1109890" y="-7061200"/>
            <a:ext cx="7677781" cy="553998"/>
          </a:xfrm>
          <a:prstGeom prst="rect">
            <a:avLst/>
          </a:prstGeom>
          <a:noFill/>
        </p:spPr>
        <p:txBody>
          <a:bodyPr wrap="square" rtlCol="0">
            <a:spAutoFit/>
          </a:bodyPr>
          <a:lstStyle/>
          <a:p>
            <a:r>
              <a:rPr lang="en-US" sz="3000" b="1">
                <a:latin typeface="iCiel Cadena" panose="02000503000000020004" pitchFamily="50" charset="0"/>
                <a:ea typeface="Arial" panose="020B0604020202020204" pitchFamily="34" charset="0"/>
                <a:cs typeface="Times New Roman" panose="02020603050405020304" pitchFamily="18" charset="0"/>
              </a:rPr>
              <a:t>04 Kết Thúc Trò Chơi và Cập Nhật Điểm</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p:txBody>
      </p:sp>
      <p:sp>
        <p:nvSpPr>
          <p:cNvPr id="11" name="Hộp Văn bản 10">
            <a:extLst>
              <a:ext uri="{FF2B5EF4-FFF2-40B4-BE49-F238E27FC236}">
                <a16:creationId xmlns:a16="http://schemas.microsoft.com/office/drawing/2014/main" id="{631862E2-34C4-4159-B6EC-74FF9B553B09}"/>
              </a:ext>
            </a:extLst>
          </p:cNvPr>
          <p:cNvSpPr txBox="1"/>
          <p:nvPr/>
        </p:nvSpPr>
        <p:spPr>
          <a:xfrm>
            <a:off x="1109890" y="-5864686"/>
            <a:ext cx="3892097" cy="4217052"/>
          </a:xfrm>
          <a:prstGeom prst="rect">
            <a:avLst/>
          </a:prstGeom>
          <a:noFill/>
        </p:spPr>
        <p:txBody>
          <a:bodyPr wrap="square" rtlCol="0">
            <a:spAutoFit/>
          </a:bodyPr>
          <a:lstStyle/>
          <a:p>
            <a:pPr marR="0" lvl="0">
              <a:lnSpc>
                <a:spcPct val="107000"/>
              </a:lnSpc>
              <a:spcBef>
                <a:spcPts val="0"/>
              </a:spcBef>
              <a:spcAft>
                <a:spcPts val="800"/>
              </a:spcAft>
              <a:buSzPts val="1000"/>
              <a:tabLst>
                <a:tab pos="457200" algn="l"/>
              </a:tabLst>
            </a:pPr>
            <a:r>
              <a:rPr lang="en-US" sz="3000" b="1">
                <a:effectLst/>
                <a:latin typeface="iCiel Cadena" panose="02000503000000020004" pitchFamily="50" charset="0"/>
                <a:ea typeface="Arial" panose="020B0604020202020204" pitchFamily="34" charset="0"/>
                <a:cs typeface="Times New Roman" panose="02020603050405020304" pitchFamily="18" charset="0"/>
              </a:rPr>
              <a:t>- </a:t>
            </a:r>
            <a:r>
              <a:rPr lang="vi-VN" sz="3000" b="1">
                <a:effectLst/>
                <a:latin typeface="iCiel Cadena" panose="02000503000000020004" pitchFamily="50" charset="0"/>
                <a:ea typeface="Arial" panose="020B0604020202020204" pitchFamily="34" charset="0"/>
                <a:cs typeface="Times New Roman" panose="02020603050405020304" pitchFamily="18" charset="0"/>
              </a:rPr>
              <a:t>Khi trò chơi kết thúc, hiển thị thông báo, cập nhật điểm số</a:t>
            </a:r>
            <a:r>
              <a:rPr lang="en-US" sz="3000" b="1">
                <a:latin typeface="iCiel Cadena" panose="02000503000000020004" pitchFamily="50" charset="0"/>
                <a:ea typeface="Arial" panose="020B0604020202020204" pitchFamily="34" charset="0"/>
                <a:cs typeface="Times New Roman" panose="02020603050405020304" pitchFamily="18" charset="0"/>
              </a:rPr>
              <a:t>, trò chơi sẽ tự động bắt đầu lại.</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US" sz="3000" b="1">
                <a:effectLst/>
                <a:latin typeface="iCiel Cadena" panose="02000503000000020004" pitchFamily="50" charset="0"/>
                <a:ea typeface="Arial" panose="020B0604020202020204" pitchFamily="34" charset="0"/>
                <a:cs typeface="Times New Roman" panose="02020603050405020304" pitchFamily="18" charset="0"/>
              </a:rPr>
              <a:t>- N</a:t>
            </a:r>
            <a:r>
              <a:rPr lang="vi-VN" sz="3000" b="1">
                <a:effectLst/>
                <a:latin typeface="iCiel Cadena" panose="02000503000000020004" pitchFamily="50" charset="0"/>
                <a:ea typeface="Arial" panose="020B0604020202020204" pitchFamily="34" charset="0"/>
                <a:cs typeface="Times New Roman" panose="02020603050405020304" pitchFamily="18" charset="0"/>
              </a:rPr>
              <a:t>út Replay để </a:t>
            </a:r>
            <a:r>
              <a:rPr lang="en-US" sz="3000" b="1">
                <a:effectLst/>
                <a:latin typeface="iCiel Cadena" panose="02000503000000020004" pitchFamily="50" charset="0"/>
                <a:ea typeface="Arial" panose="020B0604020202020204" pitchFamily="34" charset="0"/>
                <a:cs typeface="Times New Roman" panose="02020603050405020304" pitchFamily="18" charset="0"/>
              </a:rPr>
              <a:t>reset tỉ số </a:t>
            </a:r>
            <a:r>
              <a:rPr lang="vi-VN" sz="3000" b="1">
                <a:effectLst/>
                <a:latin typeface="iCiel Cadena" panose="02000503000000020004" pitchFamily="50" charset="0"/>
                <a:ea typeface="Arial" panose="020B0604020202020204" pitchFamily="34" charset="0"/>
                <a:cs typeface="Times New Roman" panose="02020603050405020304" pitchFamily="18" charset="0"/>
              </a:rPr>
              <a:t>và nút </a:t>
            </a:r>
            <a:r>
              <a:rPr lang="en-US" sz="3000" b="1">
                <a:effectLst/>
                <a:latin typeface="iCiel Cadena" panose="02000503000000020004" pitchFamily="50" charset="0"/>
                <a:ea typeface="Arial" panose="020B0604020202020204" pitchFamily="34" charset="0"/>
                <a:cs typeface="Times New Roman" panose="02020603050405020304" pitchFamily="18" charset="0"/>
              </a:rPr>
              <a:t>Back</a:t>
            </a:r>
            <a:r>
              <a:rPr lang="vi-VN" sz="3000" b="1">
                <a:effectLst/>
                <a:latin typeface="iCiel Cadena" panose="02000503000000020004" pitchFamily="50" charset="0"/>
                <a:ea typeface="Arial" panose="020B0604020202020204" pitchFamily="34" charset="0"/>
                <a:cs typeface="Times New Roman" panose="02020603050405020304" pitchFamily="18" charset="0"/>
              </a:rPr>
              <a:t> để quay về menu.</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8CF1392-9018-407E-849D-F56B5B0B54EF}"/>
              </a:ext>
            </a:extLst>
          </p:cNvPr>
          <p:cNvPicPr>
            <a:picLocks noChangeAspect="1"/>
          </p:cNvPicPr>
          <p:nvPr/>
        </p:nvPicPr>
        <p:blipFill>
          <a:blip r:embed="rId2"/>
          <a:stretch>
            <a:fillRect/>
          </a:stretch>
        </p:blipFill>
        <p:spPr>
          <a:xfrm>
            <a:off x="3527279" y="546100"/>
            <a:ext cx="5152872" cy="6311900"/>
          </a:xfrm>
          <a:prstGeom prst="rect">
            <a:avLst/>
          </a:prstGeom>
        </p:spPr>
      </p:pic>
      <p:pic>
        <p:nvPicPr>
          <p:cNvPr id="13" name="Picture 12">
            <a:extLst>
              <a:ext uri="{FF2B5EF4-FFF2-40B4-BE49-F238E27FC236}">
                <a16:creationId xmlns:a16="http://schemas.microsoft.com/office/drawing/2014/main" id="{EB7A83AD-7BE9-4BF1-BEF1-CC3C476003DB}"/>
              </a:ext>
            </a:extLst>
          </p:cNvPr>
          <p:cNvPicPr>
            <a:picLocks noChangeAspect="1"/>
          </p:cNvPicPr>
          <p:nvPr/>
        </p:nvPicPr>
        <p:blipFill>
          <a:blip r:embed="rId3"/>
          <a:stretch>
            <a:fillRect/>
          </a:stretch>
        </p:blipFill>
        <p:spPr>
          <a:xfrm>
            <a:off x="5171414" y="-5384630"/>
            <a:ext cx="6851159" cy="3736996"/>
          </a:xfrm>
          <a:prstGeom prst="rect">
            <a:avLst/>
          </a:prstGeom>
        </p:spPr>
      </p:pic>
    </p:spTree>
    <p:extLst>
      <p:ext uri="{BB962C8B-B14F-4D97-AF65-F5344CB8AC3E}">
        <p14:creationId xmlns:p14="http://schemas.microsoft.com/office/powerpoint/2010/main" val="667633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ưu Đồ: Thay đổi Tiến Trình 7">
            <a:extLst>
              <a:ext uri="{FF2B5EF4-FFF2-40B4-BE49-F238E27FC236}">
                <a16:creationId xmlns:a16="http://schemas.microsoft.com/office/drawing/2014/main" id="{7C8A03F7-56FF-470E-AE35-A0B9332D67A0}"/>
              </a:ext>
            </a:extLst>
          </p:cNvPr>
          <p:cNvSpPr/>
          <p:nvPr/>
        </p:nvSpPr>
        <p:spPr>
          <a:xfrm>
            <a:off x="411388" y="934685"/>
            <a:ext cx="11234511" cy="5466115"/>
          </a:xfrm>
          <a:prstGeom prst="flowChartAlternateProcess">
            <a:avLst/>
          </a:prstGeom>
          <a:solidFill>
            <a:srgbClr val="7BD3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srgbClr val="F2F1EB"/>
              </a:solidFill>
              <a:latin typeface="iCiel Cadena" panose="02000503000000020004" pitchFamily="50" charset="0"/>
            </a:endParaRPr>
          </a:p>
        </p:txBody>
      </p:sp>
      <p:sp>
        <p:nvSpPr>
          <p:cNvPr id="14" name="Hộp Văn bản 13">
            <a:extLst>
              <a:ext uri="{FF2B5EF4-FFF2-40B4-BE49-F238E27FC236}">
                <a16:creationId xmlns:a16="http://schemas.microsoft.com/office/drawing/2014/main" id="{9975FBFD-436B-4073-8B81-7211CE57E875}"/>
              </a:ext>
            </a:extLst>
          </p:cNvPr>
          <p:cNvSpPr txBox="1"/>
          <p:nvPr/>
        </p:nvSpPr>
        <p:spPr>
          <a:xfrm>
            <a:off x="563789" y="254000"/>
            <a:ext cx="7677781" cy="553998"/>
          </a:xfrm>
          <a:prstGeom prst="rect">
            <a:avLst/>
          </a:prstGeom>
          <a:noFill/>
        </p:spPr>
        <p:txBody>
          <a:bodyPr wrap="square" rtlCol="0">
            <a:spAutoFit/>
          </a:bodyPr>
          <a:lstStyle/>
          <a:p>
            <a:r>
              <a:rPr lang="en-US" sz="3000" b="1">
                <a:latin typeface="iCiel Cadena" panose="02000503000000020004" pitchFamily="50" charset="0"/>
                <a:ea typeface="Arial" panose="020B0604020202020204" pitchFamily="34" charset="0"/>
                <a:cs typeface="Times New Roman" panose="02020603050405020304" pitchFamily="18" charset="0"/>
              </a:rPr>
              <a:t>04 Kết Thúc Trò Chơi và Cập Nhật Điểm</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p:txBody>
      </p:sp>
      <p:sp>
        <p:nvSpPr>
          <p:cNvPr id="4" name="Hộp Văn bản 3">
            <a:extLst>
              <a:ext uri="{FF2B5EF4-FFF2-40B4-BE49-F238E27FC236}">
                <a16:creationId xmlns:a16="http://schemas.microsoft.com/office/drawing/2014/main" id="{EB78FE61-3DB9-41F9-9C5E-F7AC7762CCFF}"/>
              </a:ext>
            </a:extLst>
          </p:cNvPr>
          <p:cNvSpPr txBox="1"/>
          <p:nvPr/>
        </p:nvSpPr>
        <p:spPr>
          <a:xfrm>
            <a:off x="563789" y="1450514"/>
            <a:ext cx="3892097" cy="4217052"/>
          </a:xfrm>
          <a:prstGeom prst="rect">
            <a:avLst/>
          </a:prstGeom>
          <a:noFill/>
        </p:spPr>
        <p:txBody>
          <a:bodyPr wrap="square" rtlCol="0">
            <a:spAutoFit/>
          </a:bodyPr>
          <a:lstStyle/>
          <a:p>
            <a:pPr marR="0" lvl="0">
              <a:lnSpc>
                <a:spcPct val="107000"/>
              </a:lnSpc>
              <a:spcBef>
                <a:spcPts val="0"/>
              </a:spcBef>
              <a:spcAft>
                <a:spcPts val="800"/>
              </a:spcAft>
              <a:buSzPts val="1000"/>
              <a:tabLst>
                <a:tab pos="457200" algn="l"/>
              </a:tabLst>
            </a:pPr>
            <a:r>
              <a:rPr lang="en-US" sz="3000" b="1">
                <a:effectLst/>
                <a:latin typeface="iCiel Cadena" panose="02000503000000020004" pitchFamily="50" charset="0"/>
                <a:ea typeface="Arial" panose="020B0604020202020204" pitchFamily="34" charset="0"/>
                <a:cs typeface="Times New Roman" panose="02020603050405020304" pitchFamily="18" charset="0"/>
              </a:rPr>
              <a:t>- </a:t>
            </a:r>
            <a:r>
              <a:rPr lang="vi-VN" sz="3000" b="1">
                <a:effectLst/>
                <a:latin typeface="iCiel Cadena" panose="02000503000000020004" pitchFamily="50" charset="0"/>
                <a:ea typeface="Arial" panose="020B0604020202020204" pitchFamily="34" charset="0"/>
                <a:cs typeface="Times New Roman" panose="02020603050405020304" pitchFamily="18" charset="0"/>
              </a:rPr>
              <a:t>Khi trò chơi kết thúc, hiển thị thông báo, cập nhật điểm số</a:t>
            </a:r>
            <a:r>
              <a:rPr lang="en-US" sz="3000" b="1">
                <a:latin typeface="iCiel Cadena" panose="02000503000000020004" pitchFamily="50" charset="0"/>
                <a:ea typeface="Arial" panose="020B0604020202020204" pitchFamily="34" charset="0"/>
                <a:cs typeface="Times New Roman" panose="02020603050405020304" pitchFamily="18" charset="0"/>
              </a:rPr>
              <a:t>, trò chơi sẽ tự động bắt đầu lại.</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US" sz="3000" b="1">
                <a:effectLst/>
                <a:latin typeface="iCiel Cadena" panose="02000503000000020004" pitchFamily="50" charset="0"/>
                <a:ea typeface="Arial" panose="020B0604020202020204" pitchFamily="34" charset="0"/>
                <a:cs typeface="Times New Roman" panose="02020603050405020304" pitchFamily="18" charset="0"/>
              </a:rPr>
              <a:t>- N</a:t>
            </a:r>
            <a:r>
              <a:rPr lang="vi-VN" sz="3000" b="1">
                <a:effectLst/>
                <a:latin typeface="iCiel Cadena" panose="02000503000000020004" pitchFamily="50" charset="0"/>
                <a:ea typeface="Arial" panose="020B0604020202020204" pitchFamily="34" charset="0"/>
                <a:cs typeface="Times New Roman" panose="02020603050405020304" pitchFamily="18" charset="0"/>
              </a:rPr>
              <a:t>út Replay để </a:t>
            </a:r>
            <a:r>
              <a:rPr lang="en-US" sz="3000" b="1">
                <a:effectLst/>
                <a:latin typeface="iCiel Cadena" panose="02000503000000020004" pitchFamily="50" charset="0"/>
                <a:ea typeface="Arial" panose="020B0604020202020204" pitchFamily="34" charset="0"/>
                <a:cs typeface="Times New Roman" panose="02020603050405020304" pitchFamily="18" charset="0"/>
              </a:rPr>
              <a:t>reset tỉ số </a:t>
            </a:r>
            <a:r>
              <a:rPr lang="vi-VN" sz="3000" b="1">
                <a:effectLst/>
                <a:latin typeface="iCiel Cadena" panose="02000503000000020004" pitchFamily="50" charset="0"/>
                <a:ea typeface="Arial" panose="020B0604020202020204" pitchFamily="34" charset="0"/>
                <a:cs typeface="Times New Roman" panose="02020603050405020304" pitchFamily="18" charset="0"/>
              </a:rPr>
              <a:t>và nút </a:t>
            </a:r>
            <a:r>
              <a:rPr lang="en-US" sz="3000" b="1">
                <a:effectLst/>
                <a:latin typeface="iCiel Cadena" panose="02000503000000020004" pitchFamily="50" charset="0"/>
                <a:ea typeface="Arial" panose="020B0604020202020204" pitchFamily="34" charset="0"/>
                <a:cs typeface="Times New Roman" panose="02020603050405020304" pitchFamily="18" charset="0"/>
              </a:rPr>
              <a:t>Back</a:t>
            </a:r>
            <a:r>
              <a:rPr lang="vi-VN" sz="3000" b="1">
                <a:effectLst/>
                <a:latin typeface="iCiel Cadena" panose="02000503000000020004" pitchFamily="50" charset="0"/>
                <a:ea typeface="Arial" panose="020B0604020202020204" pitchFamily="34" charset="0"/>
                <a:cs typeface="Times New Roman" panose="02020603050405020304" pitchFamily="18" charset="0"/>
              </a:rPr>
              <a:t> để quay về menu.</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a:p>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0513813-54BD-4ECB-B277-262C6756EF66}"/>
              </a:ext>
            </a:extLst>
          </p:cNvPr>
          <p:cNvPicPr>
            <a:picLocks noChangeAspect="1"/>
          </p:cNvPicPr>
          <p:nvPr/>
        </p:nvPicPr>
        <p:blipFill>
          <a:blip r:embed="rId2"/>
          <a:stretch>
            <a:fillRect/>
          </a:stretch>
        </p:blipFill>
        <p:spPr>
          <a:xfrm>
            <a:off x="4711844" y="1560502"/>
            <a:ext cx="6851159" cy="3736996"/>
          </a:xfrm>
          <a:prstGeom prst="rect">
            <a:avLst/>
          </a:prstGeom>
        </p:spPr>
      </p:pic>
    </p:spTree>
    <p:extLst>
      <p:ext uri="{BB962C8B-B14F-4D97-AF65-F5344CB8AC3E}">
        <p14:creationId xmlns:p14="http://schemas.microsoft.com/office/powerpoint/2010/main" val="2161878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ưu Đồ: Thay đổi Tiến Trình 11">
            <a:extLst>
              <a:ext uri="{FF2B5EF4-FFF2-40B4-BE49-F238E27FC236}">
                <a16:creationId xmlns:a16="http://schemas.microsoft.com/office/drawing/2014/main" id="{F9C39E17-67CD-40C4-8CAC-F9B9D3247C31}"/>
              </a:ext>
            </a:extLst>
          </p:cNvPr>
          <p:cNvSpPr/>
          <p:nvPr/>
        </p:nvSpPr>
        <p:spPr>
          <a:xfrm>
            <a:off x="1008478" y="2476995"/>
            <a:ext cx="2956562" cy="1596242"/>
          </a:xfrm>
          <a:prstGeom prst="flowChartAlternateProcess">
            <a:avLst/>
          </a:prstGeom>
          <a:solidFill>
            <a:srgbClr val="F2F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2F1EB"/>
              </a:solidFill>
            </a:endParaRPr>
          </a:p>
        </p:txBody>
      </p:sp>
      <p:sp>
        <p:nvSpPr>
          <p:cNvPr id="7" name="Hộp Văn bản 6">
            <a:extLst>
              <a:ext uri="{FF2B5EF4-FFF2-40B4-BE49-F238E27FC236}">
                <a16:creationId xmlns:a16="http://schemas.microsoft.com/office/drawing/2014/main" id="{8815D401-04CD-40AC-BF5D-EDF802515797}"/>
              </a:ext>
            </a:extLst>
          </p:cNvPr>
          <p:cNvSpPr txBox="1"/>
          <p:nvPr/>
        </p:nvSpPr>
        <p:spPr>
          <a:xfrm>
            <a:off x="1008478" y="298304"/>
            <a:ext cx="3214389" cy="1015663"/>
          </a:xfrm>
          <a:prstGeom prst="rect">
            <a:avLst/>
          </a:prstGeom>
          <a:noFill/>
        </p:spPr>
        <p:txBody>
          <a:bodyPr wrap="square" rtlCol="0">
            <a:spAutoFit/>
          </a:bodyPr>
          <a:lstStyle/>
          <a:p>
            <a:r>
              <a:rPr lang="en-US" sz="3000" b="1">
                <a:effectLst/>
                <a:latin typeface="iCiel Cadena" panose="02000503000000020004" pitchFamily="50" charset="0"/>
                <a:ea typeface="Arial" panose="020B0604020202020204" pitchFamily="34" charset="0"/>
                <a:cs typeface="Times New Roman" panose="02020603050405020304" pitchFamily="18" charset="0"/>
              </a:rPr>
              <a:t>Gameplay</a:t>
            </a:r>
            <a:r>
              <a:rPr lang="vi-VN" sz="3000" b="1">
                <a:effectLst/>
                <a:latin typeface="iCiel Cadena" panose="02000503000000020004" pitchFamily="50" charset="0"/>
                <a:ea typeface="Arial" panose="020B0604020202020204" pitchFamily="34" charset="0"/>
                <a:cs typeface="Times New Roman" panose="02020603050405020304" pitchFamily="18" charset="0"/>
              </a:rPr>
              <a:t>3x3.java</a:t>
            </a:r>
            <a:r>
              <a:rPr lang="en-US" sz="3000" b="1">
                <a:effectLst/>
                <a:latin typeface="iCiel Cadena" panose="02000503000000020004" pitchFamily="50" charset="0"/>
                <a:ea typeface="Arial" panose="020B0604020202020204" pitchFamily="34" charset="0"/>
                <a:cs typeface="Times New Roman" panose="02020603050405020304" pitchFamily="18" charset="0"/>
              </a:rPr>
              <a:t>,</a:t>
            </a:r>
            <a:r>
              <a:rPr lang="vi-VN" sz="3000" b="1">
                <a:effectLst/>
                <a:latin typeface="iCiel Cadena" panose="02000503000000020004" pitchFamily="50" charset="0"/>
                <a:ea typeface="Arial" panose="020B0604020202020204" pitchFamily="34" charset="0"/>
                <a:cs typeface="Times New Roman" panose="02020603050405020304" pitchFamily="18" charset="0"/>
              </a:rPr>
              <a:t> </a:t>
            </a:r>
            <a:r>
              <a:rPr lang="en-US" sz="3000" b="1">
                <a:effectLst/>
                <a:latin typeface="iCiel Cadena" panose="02000503000000020004" pitchFamily="50" charset="0"/>
                <a:ea typeface="Arial" panose="020B0604020202020204" pitchFamily="34" charset="0"/>
                <a:cs typeface="Times New Roman" panose="02020603050405020304" pitchFamily="18" charset="0"/>
              </a:rPr>
              <a:t>Gameplay</a:t>
            </a:r>
            <a:r>
              <a:rPr lang="vi-VN" sz="3000" b="1">
                <a:effectLst/>
                <a:latin typeface="iCiel Cadena" panose="02000503000000020004" pitchFamily="50" charset="0"/>
                <a:ea typeface="Arial" panose="020B0604020202020204" pitchFamily="34" charset="0"/>
                <a:cs typeface="Times New Roman" panose="02020603050405020304" pitchFamily="18" charset="0"/>
              </a:rPr>
              <a:t>5x5.java</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p:txBody>
      </p:sp>
      <p:sp>
        <p:nvSpPr>
          <p:cNvPr id="9" name="Hộp Văn bản 8">
            <a:extLst>
              <a:ext uri="{FF2B5EF4-FFF2-40B4-BE49-F238E27FC236}">
                <a16:creationId xmlns:a16="http://schemas.microsoft.com/office/drawing/2014/main" id="{B5501066-6A5E-45F2-8E48-BC1495EC2499}"/>
              </a:ext>
            </a:extLst>
          </p:cNvPr>
          <p:cNvSpPr txBox="1"/>
          <p:nvPr/>
        </p:nvSpPr>
        <p:spPr>
          <a:xfrm>
            <a:off x="1279043" y="2578206"/>
            <a:ext cx="2685998" cy="1160959"/>
          </a:xfrm>
          <a:prstGeom prst="rect">
            <a:avLst/>
          </a:prstGeom>
          <a:noFill/>
        </p:spPr>
        <p:txBody>
          <a:bodyPr wrap="square">
            <a:spAutoFit/>
          </a:bodyPr>
          <a:lstStyle/>
          <a:p>
            <a:pPr marR="0" lvl="0">
              <a:lnSpc>
                <a:spcPct val="107000"/>
              </a:lnSpc>
              <a:spcBef>
                <a:spcPts val="0"/>
              </a:spcBef>
              <a:spcAft>
                <a:spcPts val="800"/>
              </a:spcAft>
              <a:buSzPts val="1000"/>
              <a:tabLst>
                <a:tab pos="457200" algn="l"/>
              </a:tabLst>
            </a:pPr>
            <a:r>
              <a:rPr lang="en-US" sz="3000" b="1">
                <a:effectLst/>
                <a:latin typeface="iCiel Cadena" panose="02000503000000020004" pitchFamily="50" charset="0"/>
                <a:ea typeface="Arial" panose="020B0604020202020204" pitchFamily="34" charset="0"/>
                <a:cs typeface="Times New Roman" panose="02020603050405020304" pitchFamily="18" charset="0"/>
              </a:rPr>
              <a:t>Map </a:t>
            </a:r>
            <a:r>
              <a:rPr lang="en-US" sz="3000" b="1">
                <a:latin typeface="iCiel Cadena" panose="02000503000000020004" pitchFamily="50" charset="0"/>
                <a:ea typeface="Arial" panose="020B0604020202020204" pitchFamily="34" charset="0"/>
                <a:cs typeface="Times New Roman" panose="02020603050405020304" pitchFamily="18" charset="0"/>
              </a:rPr>
              <a:t>Hard (5x5)</a:t>
            </a:r>
            <a:r>
              <a:rPr lang="en-US" sz="3000" b="1">
                <a:effectLst/>
                <a:latin typeface="iCiel Cadena" panose="02000503000000020004" pitchFamily="50" charset="0"/>
                <a:ea typeface="Arial" panose="020B0604020202020204" pitchFamily="34" charset="0"/>
                <a:cs typeface="Times New Roman" panose="02020603050405020304" pitchFamily="18" charset="0"/>
              </a:rPr>
              <a:t> </a:t>
            </a:r>
          </a:p>
          <a:p>
            <a:pPr marR="0" lvl="0">
              <a:lnSpc>
                <a:spcPct val="107000"/>
              </a:lnSpc>
              <a:spcBef>
                <a:spcPts val="0"/>
              </a:spcBef>
              <a:spcAft>
                <a:spcPts val="800"/>
              </a:spcAft>
              <a:buSzPts val="1000"/>
              <a:tabLst>
                <a:tab pos="457200" algn="l"/>
              </a:tabLst>
            </a:pPr>
            <a:r>
              <a:rPr lang="en-US" sz="3000" b="1">
                <a:effectLst/>
                <a:latin typeface="iCiel Cadena" panose="02000503000000020004" pitchFamily="50" charset="0"/>
                <a:ea typeface="Arial" panose="020B0604020202020204" pitchFamily="34" charset="0"/>
                <a:cs typeface="Times New Roman" panose="02020603050405020304" pitchFamily="18" charset="0"/>
              </a:rPr>
              <a:t>Demo:</a:t>
            </a:r>
          </a:p>
        </p:txBody>
      </p:sp>
      <p:pic>
        <p:nvPicPr>
          <p:cNvPr id="2" name="5x5">
            <a:hlinkClick r:id="" action="ppaction://media"/>
            <a:extLst>
              <a:ext uri="{FF2B5EF4-FFF2-40B4-BE49-F238E27FC236}">
                <a16:creationId xmlns:a16="http://schemas.microsoft.com/office/drawing/2014/main" id="{6C8F3490-572D-4A17-ACD1-762A681016C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26085" y="0"/>
            <a:ext cx="3086100" cy="6858000"/>
          </a:xfrm>
          <a:prstGeom prst="rect">
            <a:avLst/>
          </a:prstGeom>
        </p:spPr>
      </p:pic>
    </p:spTree>
    <p:extLst>
      <p:ext uri="{BB962C8B-B14F-4D97-AF65-F5344CB8AC3E}">
        <p14:creationId xmlns:p14="http://schemas.microsoft.com/office/powerpoint/2010/main" val="303922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ưu Đồ: Thay đổi Tiến Trình 11">
            <a:extLst>
              <a:ext uri="{FF2B5EF4-FFF2-40B4-BE49-F238E27FC236}">
                <a16:creationId xmlns:a16="http://schemas.microsoft.com/office/drawing/2014/main" id="{F9C39E17-67CD-40C4-8CAC-F9B9D3247C31}"/>
              </a:ext>
            </a:extLst>
          </p:cNvPr>
          <p:cNvSpPr/>
          <p:nvPr/>
        </p:nvSpPr>
        <p:spPr>
          <a:xfrm>
            <a:off x="609600" y="740229"/>
            <a:ext cx="10849311" cy="5602514"/>
          </a:xfrm>
          <a:prstGeom prst="flowChartAlternateProcess">
            <a:avLst/>
          </a:prstGeom>
          <a:solidFill>
            <a:srgbClr val="F2F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2F1EB"/>
              </a:solidFill>
            </a:endParaRPr>
          </a:p>
        </p:txBody>
      </p:sp>
      <p:sp>
        <p:nvSpPr>
          <p:cNvPr id="7" name="Hộp Văn bản 6">
            <a:extLst>
              <a:ext uri="{FF2B5EF4-FFF2-40B4-BE49-F238E27FC236}">
                <a16:creationId xmlns:a16="http://schemas.microsoft.com/office/drawing/2014/main" id="{8815D401-04CD-40AC-BF5D-EDF802515797}"/>
              </a:ext>
            </a:extLst>
          </p:cNvPr>
          <p:cNvSpPr txBox="1"/>
          <p:nvPr/>
        </p:nvSpPr>
        <p:spPr>
          <a:xfrm>
            <a:off x="3127168" y="939"/>
            <a:ext cx="6284687" cy="553998"/>
          </a:xfrm>
          <a:prstGeom prst="rect">
            <a:avLst/>
          </a:prstGeom>
          <a:noFill/>
        </p:spPr>
        <p:txBody>
          <a:bodyPr wrap="square" rtlCol="0">
            <a:spAutoFit/>
          </a:bodyPr>
          <a:lstStyle/>
          <a:p>
            <a:r>
              <a:rPr lang="en-US" sz="3000" b="1">
                <a:effectLst/>
                <a:latin typeface="iCiel Cadena" panose="02000503000000020004" pitchFamily="50" charset="0"/>
                <a:ea typeface="Arial" panose="020B0604020202020204" pitchFamily="34" charset="0"/>
                <a:cs typeface="Times New Roman" panose="02020603050405020304" pitchFamily="18" charset="0"/>
              </a:rPr>
              <a:t>Gameplay</a:t>
            </a:r>
            <a:r>
              <a:rPr lang="vi-VN" sz="3000" b="1">
                <a:effectLst/>
                <a:latin typeface="iCiel Cadena" panose="02000503000000020004" pitchFamily="50" charset="0"/>
                <a:ea typeface="Arial" panose="020B0604020202020204" pitchFamily="34" charset="0"/>
                <a:cs typeface="Times New Roman" panose="02020603050405020304" pitchFamily="18" charset="0"/>
              </a:rPr>
              <a:t>3x3.java</a:t>
            </a:r>
            <a:r>
              <a:rPr lang="en-US" sz="3000" b="1">
                <a:effectLst/>
                <a:latin typeface="iCiel Cadena" panose="02000503000000020004" pitchFamily="50" charset="0"/>
                <a:ea typeface="Arial" panose="020B0604020202020204" pitchFamily="34" charset="0"/>
                <a:cs typeface="Times New Roman" panose="02020603050405020304" pitchFamily="18" charset="0"/>
              </a:rPr>
              <a:t>,</a:t>
            </a:r>
            <a:r>
              <a:rPr lang="vi-VN" sz="3000" b="1">
                <a:effectLst/>
                <a:latin typeface="iCiel Cadena" panose="02000503000000020004" pitchFamily="50" charset="0"/>
                <a:ea typeface="Arial" panose="020B0604020202020204" pitchFamily="34" charset="0"/>
                <a:cs typeface="Times New Roman" panose="02020603050405020304" pitchFamily="18" charset="0"/>
              </a:rPr>
              <a:t> </a:t>
            </a:r>
            <a:r>
              <a:rPr lang="en-US" sz="3000" b="1">
                <a:effectLst/>
                <a:latin typeface="iCiel Cadena" panose="02000503000000020004" pitchFamily="50" charset="0"/>
                <a:ea typeface="Arial" panose="020B0604020202020204" pitchFamily="34" charset="0"/>
                <a:cs typeface="Times New Roman" panose="02020603050405020304" pitchFamily="18" charset="0"/>
              </a:rPr>
              <a:t>Gameplay</a:t>
            </a:r>
            <a:r>
              <a:rPr lang="vi-VN" sz="3000" b="1">
                <a:effectLst/>
                <a:latin typeface="iCiel Cadena" panose="02000503000000020004" pitchFamily="50" charset="0"/>
                <a:ea typeface="Arial" panose="020B0604020202020204" pitchFamily="34" charset="0"/>
                <a:cs typeface="Times New Roman" panose="02020603050405020304" pitchFamily="18" charset="0"/>
              </a:rPr>
              <a:t>5x5.java</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p:txBody>
      </p:sp>
      <p:sp>
        <p:nvSpPr>
          <p:cNvPr id="9" name="Hộp Văn bản 8">
            <a:extLst>
              <a:ext uri="{FF2B5EF4-FFF2-40B4-BE49-F238E27FC236}">
                <a16:creationId xmlns:a16="http://schemas.microsoft.com/office/drawing/2014/main" id="{B5501066-6A5E-45F2-8E48-BC1495EC2499}"/>
              </a:ext>
            </a:extLst>
          </p:cNvPr>
          <p:cNvSpPr txBox="1"/>
          <p:nvPr/>
        </p:nvSpPr>
        <p:spPr>
          <a:xfrm>
            <a:off x="820057" y="892313"/>
            <a:ext cx="4044044" cy="564385"/>
          </a:xfrm>
          <a:prstGeom prst="rect">
            <a:avLst/>
          </a:prstGeom>
          <a:noFill/>
        </p:spPr>
        <p:txBody>
          <a:bodyPr wrap="square">
            <a:spAutoFit/>
          </a:bodyPr>
          <a:lstStyle/>
          <a:p>
            <a:pPr marR="0" lvl="0" algn="ctr">
              <a:lnSpc>
                <a:spcPct val="107000"/>
              </a:lnSpc>
              <a:spcBef>
                <a:spcPts val="0"/>
              </a:spcBef>
              <a:spcAft>
                <a:spcPts val="800"/>
              </a:spcAft>
              <a:buSzPts val="1000"/>
              <a:tabLst>
                <a:tab pos="457200" algn="l"/>
              </a:tabLst>
            </a:pPr>
            <a:r>
              <a:rPr lang="en-US" sz="3000" b="1">
                <a:effectLst/>
                <a:latin typeface="iCiel Cadena" panose="02000503000000020004" pitchFamily="50" charset="0"/>
                <a:ea typeface="Arial" panose="020B0604020202020204" pitchFamily="34" charset="0"/>
                <a:cs typeface="Times New Roman" panose="02020603050405020304" pitchFamily="18" charset="0"/>
              </a:rPr>
              <a:t>Map Hard</a:t>
            </a:r>
          </a:p>
        </p:txBody>
      </p:sp>
      <p:sp>
        <p:nvSpPr>
          <p:cNvPr id="10" name="Hộp Văn bản 9">
            <a:extLst>
              <a:ext uri="{FF2B5EF4-FFF2-40B4-BE49-F238E27FC236}">
                <a16:creationId xmlns:a16="http://schemas.microsoft.com/office/drawing/2014/main" id="{F1E25325-FDCB-497F-9913-7BA778E2FD46}"/>
              </a:ext>
            </a:extLst>
          </p:cNvPr>
          <p:cNvSpPr txBox="1"/>
          <p:nvPr/>
        </p:nvSpPr>
        <p:spPr>
          <a:xfrm>
            <a:off x="1489899" y="2036074"/>
            <a:ext cx="3274538" cy="3010824"/>
          </a:xfrm>
          <a:prstGeom prst="rect">
            <a:avLst/>
          </a:prstGeom>
          <a:noFill/>
        </p:spPr>
        <p:txBody>
          <a:bodyPr wrap="square">
            <a:spAutoFit/>
          </a:bodyPr>
          <a:lstStyle/>
          <a:p>
            <a:pPr>
              <a:lnSpc>
                <a:spcPct val="107000"/>
              </a:lnSpc>
              <a:spcAft>
                <a:spcPts val="800"/>
              </a:spcAft>
              <a:buSzPts val="1000"/>
              <a:tabLst>
                <a:tab pos="457200" algn="l"/>
              </a:tabLst>
            </a:pPr>
            <a:r>
              <a:rPr lang="en-US" sz="3000" b="1">
                <a:effectLst/>
                <a:latin typeface="iCiel Cadena" panose="02000503000000020004" pitchFamily="50" charset="0"/>
                <a:ea typeface="Arial" panose="020B0604020202020204" pitchFamily="34" charset="0"/>
                <a:cs typeface="Times New Roman" panose="02020603050405020304" pitchFamily="18" charset="0"/>
              </a:rPr>
              <a:t>So với map 3x3, map </a:t>
            </a:r>
            <a:r>
              <a:rPr lang="en-US" sz="3000" b="1">
                <a:latin typeface="iCiel Cadena" panose="02000503000000020004" pitchFamily="50" charset="0"/>
                <a:ea typeface="Arial" panose="020B0604020202020204" pitchFamily="34" charset="0"/>
                <a:cs typeface="Times New Roman" panose="02020603050405020304" pitchFamily="18" charset="0"/>
              </a:rPr>
              <a:t>5x5</a:t>
            </a:r>
            <a:r>
              <a:rPr lang="en-US" sz="3000" b="1">
                <a:effectLst/>
                <a:latin typeface="iCiel Cadena" panose="02000503000000020004" pitchFamily="50" charset="0"/>
                <a:ea typeface="Arial" panose="020B0604020202020204" pitchFamily="34" charset="0"/>
                <a:cs typeface="Times New Roman" panose="02020603050405020304" pitchFamily="18" charset="0"/>
              </a:rPr>
              <a:t> nhìn chung sẽ thay đổi một chút về giao diện, điều kiện lặp và các hàm xử lí.</a:t>
            </a:r>
          </a:p>
        </p:txBody>
      </p:sp>
      <p:pic>
        <p:nvPicPr>
          <p:cNvPr id="3" name="Picture 2">
            <a:extLst>
              <a:ext uri="{FF2B5EF4-FFF2-40B4-BE49-F238E27FC236}">
                <a16:creationId xmlns:a16="http://schemas.microsoft.com/office/drawing/2014/main" id="{5FA03157-5AE8-4995-B0B9-E6522093AD02}"/>
              </a:ext>
            </a:extLst>
          </p:cNvPr>
          <p:cNvPicPr>
            <a:picLocks noChangeAspect="1"/>
          </p:cNvPicPr>
          <p:nvPr/>
        </p:nvPicPr>
        <p:blipFill>
          <a:blip r:embed="rId2"/>
          <a:stretch>
            <a:fillRect/>
          </a:stretch>
        </p:blipFill>
        <p:spPr>
          <a:xfrm>
            <a:off x="6392009" y="740229"/>
            <a:ext cx="3019846" cy="5439534"/>
          </a:xfrm>
          <a:prstGeom prst="rect">
            <a:avLst/>
          </a:prstGeom>
        </p:spPr>
      </p:pic>
    </p:spTree>
    <p:extLst>
      <p:ext uri="{BB962C8B-B14F-4D97-AF65-F5344CB8AC3E}">
        <p14:creationId xmlns:p14="http://schemas.microsoft.com/office/powerpoint/2010/main" val="3112001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ưu Đồ: Thay đổi Tiến Trình 11">
            <a:extLst>
              <a:ext uri="{FF2B5EF4-FFF2-40B4-BE49-F238E27FC236}">
                <a16:creationId xmlns:a16="http://schemas.microsoft.com/office/drawing/2014/main" id="{F9C39E17-67CD-40C4-8CAC-F9B9D3247C31}"/>
              </a:ext>
            </a:extLst>
          </p:cNvPr>
          <p:cNvSpPr/>
          <p:nvPr/>
        </p:nvSpPr>
        <p:spPr>
          <a:xfrm>
            <a:off x="671344" y="419553"/>
            <a:ext cx="10849311" cy="6018893"/>
          </a:xfrm>
          <a:prstGeom prst="flowChartAlternateProcess">
            <a:avLst/>
          </a:prstGeom>
          <a:solidFill>
            <a:srgbClr val="F2F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2F1EB"/>
              </a:solidFill>
            </a:endParaRPr>
          </a:p>
        </p:txBody>
      </p:sp>
      <p:sp>
        <p:nvSpPr>
          <p:cNvPr id="8" name="Hộp Văn bản 7">
            <a:extLst>
              <a:ext uri="{FF2B5EF4-FFF2-40B4-BE49-F238E27FC236}">
                <a16:creationId xmlns:a16="http://schemas.microsoft.com/office/drawing/2014/main" id="{20DBC0E3-9289-4448-9D45-D7E7D014981E}"/>
              </a:ext>
            </a:extLst>
          </p:cNvPr>
          <p:cNvSpPr txBox="1"/>
          <p:nvPr/>
        </p:nvSpPr>
        <p:spPr>
          <a:xfrm>
            <a:off x="1472947" y="609137"/>
            <a:ext cx="4191253" cy="595932"/>
          </a:xfrm>
          <a:prstGeom prst="rect">
            <a:avLst/>
          </a:prstGeom>
          <a:noFill/>
        </p:spPr>
        <p:txBody>
          <a:bodyPr wrap="square">
            <a:spAutoFit/>
          </a:bodyPr>
          <a:lstStyle/>
          <a:p>
            <a:pPr>
              <a:lnSpc>
                <a:spcPct val="107000"/>
              </a:lnSpc>
              <a:spcAft>
                <a:spcPts val="800"/>
              </a:spcAft>
              <a:buSzPts val="1000"/>
              <a:tabLst>
                <a:tab pos="457200" algn="l"/>
              </a:tabLst>
            </a:pPr>
            <a:r>
              <a:rPr lang="en-US" sz="3200" b="1" i="0">
                <a:effectLst/>
                <a:latin typeface="Söhne"/>
              </a:rPr>
              <a:t>T</a:t>
            </a:r>
            <a:r>
              <a:rPr lang="en-US" sz="3200" b="1">
                <a:latin typeface="Söhne"/>
              </a:rPr>
              <a:t>ăng s</a:t>
            </a:r>
            <a:r>
              <a:rPr lang="vi-VN" sz="3200" b="1" i="0">
                <a:effectLst/>
                <a:latin typeface="Söhne"/>
              </a:rPr>
              <a:t>ố ô chiến thắng</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p:txBody>
      </p:sp>
      <p:sp>
        <p:nvSpPr>
          <p:cNvPr id="5" name="Hộp Văn bản 7">
            <a:extLst>
              <a:ext uri="{FF2B5EF4-FFF2-40B4-BE49-F238E27FC236}">
                <a16:creationId xmlns:a16="http://schemas.microsoft.com/office/drawing/2014/main" id="{AC567D7C-A59E-42FB-AF3E-8F0451F65633}"/>
              </a:ext>
            </a:extLst>
          </p:cNvPr>
          <p:cNvSpPr txBox="1"/>
          <p:nvPr/>
        </p:nvSpPr>
        <p:spPr>
          <a:xfrm>
            <a:off x="671343" y="1347041"/>
            <a:ext cx="10849311" cy="1649811"/>
          </a:xfrm>
          <a:prstGeom prst="rect">
            <a:avLst/>
          </a:prstGeom>
          <a:noFill/>
        </p:spPr>
        <p:txBody>
          <a:bodyPr wrap="square">
            <a:spAutoFit/>
          </a:bodyPr>
          <a:lstStyle/>
          <a:p>
            <a:pPr>
              <a:lnSpc>
                <a:spcPct val="107000"/>
              </a:lnSpc>
              <a:spcAft>
                <a:spcPts val="800"/>
              </a:spcAft>
              <a:buSzPts val="1000"/>
              <a:tabLst>
                <a:tab pos="457200" algn="l"/>
              </a:tabLst>
            </a:pPr>
            <a:r>
              <a:rPr lang="vi-VN" sz="3200" b="1" i="0">
                <a:effectLst/>
                <a:latin typeface="Söhne"/>
              </a:rPr>
              <a:t>Trong hàm checkForWin của map 5x5, có thêm các điều kiện kiểm tra chiến thắng cho các hàng, cột và đường chéo có độ dài là 5.</a:t>
            </a:r>
            <a:endParaRPr lang="en-US" sz="3000" b="1">
              <a:effectLst/>
              <a:latin typeface="iCiel Cadena" panose="02000503000000020004" pitchFamily="50" charset="0"/>
              <a:ea typeface="Arial" panose="020B060402020202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FDB2A5B3-C5F4-4CBE-B51E-5BB6E9DA56D8}"/>
              </a:ext>
            </a:extLst>
          </p:cNvPr>
          <p:cNvPicPr>
            <a:picLocks noChangeAspect="1"/>
          </p:cNvPicPr>
          <p:nvPr/>
        </p:nvPicPr>
        <p:blipFill>
          <a:blip r:embed="rId2"/>
          <a:stretch>
            <a:fillRect/>
          </a:stretch>
        </p:blipFill>
        <p:spPr>
          <a:xfrm>
            <a:off x="1072205" y="3138824"/>
            <a:ext cx="10047585" cy="2916019"/>
          </a:xfrm>
          <a:prstGeom prst="rect">
            <a:avLst/>
          </a:prstGeom>
        </p:spPr>
      </p:pic>
    </p:spTree>
    <p:extLst>
      <p:ext uri="{BB962C8B-B14F-4D97-AF65-F5344CB8AC3E}">
        <p14:creationId xmlns:p14="http://schemas.microsoft.com/office/powerpoint/2010/main" val="3464193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ưu Đồ: Thay đổi Tiến Trình 11">
            <a:extLst>
              <a:ext uri="{FF2B5EF4-FFF2-40B4-BE49-F238E27FC236}">
                <a16:creationId xmlns:a16="http://schemas.microsoft.com/office/drawing/2014/main" id="{F9C39E17-67CD-40C4-8CAC-F9B9D3247C31}"/>
              </a:ext>
            </a:extLst>
          </p:cNvPr>
          <p:cNvSpPr/>
          <p:nvPr/>
        </p:nvSpPr>
        <p:spPr>
          <a:xfrm>
            <a:off x="671344" y="419553"/>
            <a:ext cx="10849311" cy="6018893"/>
          </a:xfrm>
          <a:prstGeom prst="flowChartAlternateProcess">
            <a:avLst/>
          </a:prstGeom>
          <a:solidFill>
            <a:srgbClr val="F2F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2F1EB"/>
              </a:solidFill>
            </a:endParaRPr>
          </a:p>
        </p:txBody>
      </p:sp>
      <p:sp>
        <p:nvSpPr>
          <p:cNvPr id="8" name="Hộp Văn bản 7">
            <a:extLst>
              <a:ext uri="{FF2B5EF4-FFF2-40B4-BE49-F238E27FC236}">
                <a16:creationId xmlns:a16="http://schemas.microsoft.com/office/drawing/2014/main" id="{20DBC0E3-9289-4448-9D45-D7E7D014981E}"/>
              </a:ext>
            </a:extLst>
          </p:cNvPr>
          <p:cNvSpPr txBox="1"/>
          <p:nvPr/>
        </p:nvSpPr>
        <p:spPr>
          <a:xfrm>
            <a:off x="2692400" y="419553"/>
            <a:ext cx="7045577" cy="595932"/>
          </a:xfrm>
          <a:prstGeom prst="rect">
            <a:avLst/>
          </a:prstGeom>
          <a:noFill/>
        </p:spPr>
        <p:txBody>
          <a:bodyPr wrap="square">
            <a:spAutoFit/>
          </a:bodyPr>
          <a:lstStyle/>
          <a:p>
            <a:pPr algn="ctr">
              <a:lnSpc>
                <a:spcPct val="107000"/>
              </a:lnSpc>
              <a:spcAft>
                <a:spcPts val="800"/>
              </a:spcAft>
              <a:buSzPts val="1000"/>
              <a:tabLst>
                <a:tab pos="457200" algn="l"/>
              </a:tabLst>
            </a:pPr>
            <a:r>
              <a:rPr lang="en-US" sz="3200" b="1" i="0">
                <a:effectLst/>
                <a:latin typeface="Söhne"/>
              </a:rPr>
              <a:t>T</a:t>
            </a:r>
            <a:r>
              <a:rPr lang="en-US" sz="3200" b="1">
                <a:latin typeface="Söhne"/>
              </a:rPr>
              <a:t>ăng s</a:t>
            </a:r>
            <a:r>
              <a:rPr lang="vi-VN" sz="3200" b="1" i="0">
                <a:effectLst/>
                <a:latin typeface="Söhne"/>
              </a:rPr>
              <a:t>ố lượt chơi tối đa</a:t>
            </a:r>
            <a:endParaRPr lang="en-US" sz="1800" b="1">
              <a:effectLst/>
              <a:latin typeface="iCiel Cadena" panose="02000503000000020004" pitchFamily="50" charset="0"/>
              <a:ea typeface="Arial" panose="020B0604020202020204" pitchFamily="34" charset="0"/>
              <a:cs typeface="Times New Roman" panose="02020603050405020304" pitchFamily="18" charset="0"/>
            </a:endParaRPr>
          </a:p>
        </p:txBody>
      </p:sp>
      <p:sp>
        <p:nvSpPr>
          <p:cNvPr id="6" name="Hộp Văn bản 7">
            <a:extLst>
              <a:ext uri="{FF2B5EF4-FFF2-40B4-BE49-F238E27FC236}">
                <a16:creationId xmlns:a16="http://schemas.microsoft.com/office/drawing/2014/main" id="{77D1E023-494B-402A-BF59-D56E4407213C}"/>
              </a:ext>
            </a:extLst>
          </p:cNvPr>
          <p:cNvSpPr txBox="1"/>
          <p:nvPr/>
        </p:nvSpPr>
        <p:spPr>
          <a:xfrm>
            <a:off x="787401" y="1290349"/>
            <a:ext cx="10388599" cy="1649811"/>
          </a:xfrm>
          <a:prstGeom prst="rect">
            <a:avLst/>
          </a:prstGeom>
          <a:noFill/>
        </p:spPr>
        <p:txBody>
          <a:bodyPr wrap="square">
            <a:spAutoFit/>
          </a:bodyPr>
          <a:lstStyle/>
          <a:p>
            <a:pPr algn="ctr">
              <a:lnSpc>
                <a:spcPct val="107000"/>
              </a:lnSpc>
              <a:spcAft>
                <a:spcPts val="800"/>
              </a:spcAft>
              <a:buSzPts val="1000"/>
              <a:tabLst>
                <a:tab pos="457200" algn="l"/>
              </a:tabLst>
            </a:pPr>
            <a:r>
              <a:rPr lang="vi-VN" sz="3200" b="1" i="0">
                <a:effectLst/>
                <a:latin typeface="Söhne"/>
              </a:rPr>
              <a:t>Trong hàm onClick, số lượt chơi tối đa để xác định trận đấu hòa (draw) được tăng lên từ 9 (trong map 3x3) lên thành 25 (trong map 5x5).</a:t>
            </a:r>
            <a:endParaRPr lang="en-US" sz="1800" b="1">
              <a:effectLst/>
              <a:latin typeface="iCiel Cadena" panose="02000503000000020004" pitchFamily="50" charset="0"/>
              <a:ea typeface="Arial" panose="020B06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1277934-6F2E-42F5-B7F6-3C9873C30449}"/>
              </a:ext>
            </a:extLst>
          </p:cNvPr>
          <p:cNvPicPr>
            <a:picLocks noChangeAspect="1"/>
          </p:cNvPicPr>
          <p:nvPr/>
        </p:nvPicPr>
        <p:blipFill>
          <a:blip r:embed="rId2"/>
          <a:stretch>
            <a:fillRect/>
          </a:stretch>
        </p:blipFill>
        <p:spPr>
          <a:xfrm>
            <a:off x="671343" y="3093813"/>
            <a:ext cx="10849311" cy="2861175"/>
          </a:xfrm>
          <a:prstGeom prst="rect">
            <a:avLst/>
          </a:prstGeom>
        </p:spPr>
      </p:pic>
    </p:spTree>
    <p:extLst>
      <p:ext uri="{BB962C8B-B14F-4D97-AF65-F5344CB8AC3E}">
        <p14:creationId xmlns:p14="http://schemas.microsoft.com/office/powerpoint/2010/main" val="1802299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ưu Đồ: Thay đổi Tiến Trình 6">
            <a:extLst>
              <a:ext uri="{FF2B5EF4-FFF2-40B4-BE49-F238E27FC236}">
                <a16:creationId xmlns:a16="http://schemas.microsoft.com/office/drawing/2014/main" id="{B2D34A99-BC9A-4A16-ADE6-C5FADB1DC8AE}"/>
              </a:ext>
            </a:extLst>
          </p:cNvPr>
          <p:cNvSpPr/>
          <p:nvPr/>
        </p:nvSpPr>
        <p:spPr>
          <a:xfrm>
            <a:off x="174171" y="120402"/>
            <a:ext cx="11858172" cy="6737598"/>
          </a:xfrm>
          <a:prstGeom prst="flowChartAlternateProcess">
            <a:avLst/>
          </a:prstGeom>
          <a:solidFill>
            <a:srgbClr val="F2F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2F1EB"/>
              </a:solidFill>
            </a:endParaRPr>
          </a:p>
        </p:txBody>
      </p:sp>
      <p:pic>
        <p:nvPicPr>
          <p:cNvPr id="5" name="Picture 19" descr="Thank You For Your Attention Presentation | Crush memes, Nursing memes ...">
            <a:extLst>
              <a:ext uri="{FF2B5EF4-FFF2-40B4-BE49-F238E27FC236}">
                <a16:creationId xmlns:a16="http://schemas.microsoft.com/office/drawing/2014/main" id="{8DE23281-F41F-46F1-8545-0C23D78F18C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83771" y="580571"/>
            <a:ext cx="10435771" cy="5704115"/>
          </a:xfrm>
          <a:prstGeom prst="rect">
            <a:avLst/>
          </a:prstGeom>
          <a:noFill/>
          <a:ln>
            <a:noFill/>
          </a:ln>
        </p:spPr>
      </p:pic>
      <p:sp>
        <p:nvSpPr>
          <p:cNvPr id="2" name="Hình chữ nhật 1">
            <a:extLst>
              <a:ext uri="{FF2B5EF4-FFF2-40B4-BE49-F238E27FC236}">
                <a16:creationId xmlns:a16="http://schemas.microsoft.com/office/drawing/2014/main" id="{3BA9A328-A661-4A9C-BCD9-C0410A3810C6}"/>
              </a:ext>
            </a:extLst>
          </p:cNvPr>
          <p:cNvSpPr/>
          <p:nvPr/>
        </p:nvSpPr>
        <p:spPr>
          <a:xfrm>
            <a:off x="508000" y="420914"/>
            <a:ext cx="11030857" cy="612502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9" name="Picture 4" descr="Hand Drawn Tic tac toe illustration 13127170 PNG">
            <a:extLst>
              <a:ext uri="{FF2B5EF4-FFF2-40B4-BE49-F238E27FC236}">
                <a16:creationId xmlns:a16="http://schemas.microsoft.com/office/drawing/2014/main" id="{9F77D6E2-4334-4F82-9BA1-E5611093780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644" t="75137" r="70960" b="-3655"/>
          <a:stretch/>
        </p:blipFill>
        <p:spPr bwMode="auto">
          <a:xfrm rot="20990358">
            <a:off x="-1593658" y="5515376"/>
            <a:ext cx="3506628" cy="30553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and Drawn Tic tac toe illustration 13127170 PNG">
            <a:extLst>
              <a:ext uri="{FF2B5EF4-FFF2-40B4-BE49-F238E27FC236}">
                <a16:creationId xmlns:a16="http://schemas.microsoft.com/office/drawing/2014/main" id="{7AE4675C-DA8B-43A7-8EAD-62A7533D29F7}"/>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644" t="75137" r="70960" b="-3655"/>
          <a:stretch/>
        </p:blipFill>
        <p:spPr bwMode="auto">
          <a:xfrm rot="20990358">
            <a:off x="10046801" y="-947109"/>
            <a:ext cx="3506628" cy="30553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and Drawn Tic tac toe illustration 13127170 PNG">
            <a:extLst>
              <a:ext uri="{FF2B5EF4-FFF2-40B4-BE49-F238E27FC236}">
                <a16:creationId xmlns:a16="http://schemas.microsoft.com/office/drawing/2014/main" id="{3BCEE869-35BE-45FD-B21B-3092A77FA936}"/>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r="73099" b="72416"/>
          <a:stretch/>
        </p:blipFill>
        <p:spPr bwMode="auto">
          <a:xfrm rot="191356">
            <a:off x="-1103132" y="-1219096"/>
            <a:ext cx="2786835" cy="26789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and Drawn Tic tac toe illustration 13127170 PNG">
            <a:extLst>
              <a:ext uri="{FF2B5EF4-FFF2-40B4-BE49-F238E27FC236}">
                <a16:creationId xmlns:a16="http://schemas.microsoft.com/office/drawing/2014/main" id="{A55A8CFB-AC1D-4202-8765-C31589FF8E26}"/>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r="73099" b="72416"/>
          <a:stretch/>
        </p:blipFill>
        <p:spPr bwMode="auto">
          <a:xfrm rot="191356">
            <a:off x="10145439" y="4937930"/>
            <a:ext cx="2786835" cy="2678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315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ưu đồ: Tiến trình 1">
            <a:extLst>
              <a:ext uri="{FF2B5EF4-FFF2-40B4-BE49-F238E27FC236}">
                <a16:creationId xmlns:a16="http://schemas.microsoft.com/office/drawing/2014/main" id="{2A82FE25-0D82-4C0D-A966-394FF985EAE2}"/>
              </a:ext>
            </a:extLst>
          </p:cNvPr>
          <p:cNvSpPr/>
          <p:nvPr/>
        </p:nvSpPr>
        <p:spPr>
          <a:xfrm>
            <a:off x="1524000" y="228600"/>
            <a:ext cx="1828800" cy="6400800"/>
          </a:xfrm>
          <a:prstGeom prst="flowChartProcess">
            <a:avLst/>
          </a:prstGeom>
          <a:solidFill>
            <a:srgbClr val="88A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5" name="Lưu đồ: Tiến trình 14">
            <a:extLst>
              <a:ext uri="{FF2B5EF4-FFF2-40B4-BE49-F238E27FC236}">
                <a16:creationId xmlns:a16="http://schemas.microsoft.com/office/drawing/2014/main" id="{90C3B80B-87E4-4BF5-A77F-1958EAD579F3}"/>
              </a:ext>
            </a:extLst>
          </p:cNvPr>
          <p:cNvSpPr/>
          <p:nvPr/>
        </p:nvSpPr>
        <p:spPr>
          <a:xfrm>
            <a:off x="5181599" y="228600"/>
            <a:ext cx="1828800" cy="275253"/>
          </a:xfrm>
          <a:prstGeom prst="flowChartProcess">
            <a:avLst/>
          </a:prstGeom>
          <a:solidFill>
            <a:srgbClr val="304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Lưu đồ: Tiến trình 16">
            <a:extLst>
              <a:ext uri="{FF2B5EF4-FFF2-40B4-BE49-F238E27FC236}">
                <a16:creationId xmlns:a16="http://schemas.microsoft.com/office/drawing/2014/main" id="{E62CC892-5785-4342-8BC2-78E01A8991DD}"/>
              </a:ext>
            </a:extLst>
          </p:cNvPr>
          <p:cNvSpPr/>
          <p:nvPr/>
        </p:nvSpPr>
        <p:spPr>
          <a:xfrm>
            <a:off x="3352799" y="228600"/>
            <a:ext cx="1828800" cy="6400800"/>
          </a:xfrm>
          <a:prstGeom prst="flowChartProcess">
            <a:avLst/>
          </a:prstGeom>
          <a:solidFill>
            <a:srgbClr val="88A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Lưu đồ: Tiến trình 17">
            <a:extLst>
              <a:ext uri="{FF2B5EF4-FFF2-40B4-BE49-F238E27FC236}">
                <a16:creationId xmlns:a16="http://schemas.microsoft.com/office/drawing/2014/main" id="{D06855A7-6965-49DE-B12B-DCA354809802}"/>
              </a:ext>
            </a:extLst>
          </p:cNvPr>
          <p:cNvSpPr/>
          <p:nvPr/>
        </p:nvSpPr>
        <p:spPr>
          <a:xfrm>
            <a:off x="7010400" y="228600"/>
            <a:ext cx="1828800" cy="6400800"/>
          </a:xfrm>
          <a:prstGeom prst="flowChartProcess">
            <a:avLst/>
          </a:prstGeom>
          <a:solidFill>
            <a:srgbClr val="88A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Lưu đồ: Tiến trình 18">
            <a:extLst>
              <a:ext uri="{FF2B5EF4-FFF2-40B4-BE49-F238E27FC236}">
                <a16:creationId xmlns:a16="http://schemas.microsoft.com/office/drawing/2014/main" id="{333C6F33-0248-43F1-B6B3-F1BC0F32D678}"/>
              </a:ext>
            </a:extLst>
          </p:cNvPr>
          <p:cNvSpPr/>
          <p:nvPr/>
        </p:nvSpPr>
        <p:spPr>
          <a:xfrm>
            <a:off x="8839200" y="228600"/>
            <a:ext cx="1828800" cy="6400800"/>
          </a:xfrm>
          <a:prstGeom prst="flowChartProcess">
            <a:avLst/>
          </a:prstGeom>
          <a:solidFill>
            <a:srgbClr val="88A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 name="Lưu đồ: Tiến trình 2">
            <a:extLst>
              <a:ext uri="{FF2B5EF4-FFF2-40B4-BE49-F238E27FC236}">
                <a16:creationId xmlns:a16="http://schemas.microsoft.com/office/drawing/2014/main" id="{3C16D279-BE59-4C90-8041-FA7B43B0EC8C}"/>
              </a:ext>
            </a:extLst>
          </p:cNvPr>
          <p:cNvSpPr/>
          <p:nvPr/>
        </p:nvSpPr>
        <p:spPr>
          <a:xfrm>
            <a:off x="1715548" y="503853"/>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chemeClr val="tx1">
                    <a:lumMod val="95000"/>
                    <a:lumOff val="5000"/>
                  </a:schemeClr>
                </a:solidFill>
                <a:latin typeface="Sitka Heading" panose="02000505000000020004" pitchFamily="2" charset="0"/>
              </a:rPr>
              <a:t>Mục Lục</a:t>
            </a:r>
          </a:p>
        </p:txBody>
      </p:sp>
      <p:sp>
        <p:nvSpPr>
          <p:cNvPr id="26" name="Lưu đồ: Tiến trình 25">
            <a:extLst>
              <a:ext uri="{FF2B5EF4-FFF2-40B4-BE49-F238E27FC236}">
                <a16:creationId xmlns:a16="http://schemas.microsoft.com/office/drawing/2014/main" id="{9D2DC06C-2A64-49A0-8FF4-E3687D442400}"/>
              </a:ext>
            </a:extLst>
          </p:cNvPr>
          <p:cNvSpPr/>
          <p:nvPr/>
        </p:nvSpPr>
        <p:spPr>
          <a:xfrm>
            <a:off x="8878348" y="503850"/>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lumMod val="95000"/>
                    <a:lumOff val="5000"/>
                  </a:schemeClr>
                </a:solidFill>
                <a:latin typeface="Sitka Heading" panose="02000505000000020004" pitchFamily="2" charset="0"/>
              </a:rPr>
              <a:t>IV</a:t>
            </a:r>
          </a:p>
        </p:txBody>
      </p:sp>
      <p:sp>
        <p:nvSpPr>
          <p:cNvPr id="31" name="Lưu đồ: Tiến trình 30">
            <a:extLst>
              <a:ext uri="{FF2B5EF4-FFF2-40B4-BE49-F238E27FC236}">
                <a16:creationId xmlns:a16="http://schemas.microsoft.com/office/drawing/2014/main" id="{308E5E3A-4195-4AC2-B5E0-A74139661BBC}"/>
              </a:ext>
            </a:extLst>
          </p:cNvPr>
          <p:cNvSpPr/>
          <p:nvPr/>
        </p:nvSpPr>
        <p:spPr>
          <a:xfrm>
            <a:off x="3544348" y="503852"/>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lumMod val="95000"/>
                    <a:lumOff val="5000"/>
                  </a:schemeClr>
                </a:solidFill>
                <a:latin typeface="Sitka Heading" panose="02000505000000020004" pitchFamily="2" charset="0"/>
              </a:rPr>
              <a:t>I</a:t>
            </a:r>
          </a:p>
        </p:txBody>
      </p:sp>
      <p:sp>
        <p:nvSpPr>
          <p:cNvPr id="32" name="Lưu đồ: Tiến trình 31">
            <a:extLst>
              <a:ext uri="{FF2B5EF4-FFF2-40B4-BE49-F238E27FC236}">
                <a16:creationId xmlns:a16="http://schemas.microsoft.com/office/drawing/2014/main" id="{95BA8084-2116-43A8-BDE8-AB962A41EFF5}"/>
              </a:ext>
            </a:extLst>
          </p:cNvPr>
          <p:cNvSpPr/>
          <p:nvPr/>
        </p:nvSpPr>
        <p:spPr>
          <a:xfrm>
            <a:off x="5373148" y="503851"/>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lumMod val="95000"/>
                    <a:lumOff val="5000"/>
                  </a:schemeClr>
                </a:solidFill>
                <a:latin typeface="Sitka Heading" panose="02000505000000020004" pitchFamily="2" charset="0"/>
              </a:rPr>
              <a:t>II</a:t>
            </a:r>
          </a:p>
        </p:txBody>
      </p:sp>
      <p:sp>
        <p:nvSpPr>
          <p:cNvPr id="33" name="Lưu đồ: Tiến trình 32">
            <a:extLst>
              <a:ext uri="{FF2B5EF4-FFF2-40B4-BE49-F238E27FC236}">
                <a16:creationId xmlns:a16="http://schemas.microsoft.com/office/drawing/2014/main" id="{7CC4A500-8202-4FCF-810C-1B0EC5B9F5D3}"/>
              </a:ext>
            </a:extLst>
          </p:cNvPr>
          <p:cNvSpPr/>
          <p:nvPr/>
        </p:nvSpPr>
        <p:spPr>
          <a:xfrm>
            <a:off x="7049548" y="512404"/>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lumMod val="95000"/>
                    <a:lumOff val="5000"/>
                  </a:schemeClr>
                </a:solidFill>
                <a:latin typeface="Sitka Heading" panose="02000505000000020004" pitchFamily="2" charset="0"/>
              </a:rPr>
              <a:t>III</a:t>
            </a:r>
          </a:p>
        </p:txBody>
      </p:sp>
      <p:cxnSp>
        <p:nvCxnSpPr>
          <p:cNvPr id="5" name="Đường nối Thẳng 4">
            <a:extLst>
              <a:ext uri="{FF2B5EF4-FFF2-40B4-BE49-F238E27FC236}">
                <a16:creationId xmlns:a16="http://schemas.microsoft.com/office/drawing/2014/main" id="{CDF975D3-5A67-4D1A-B9DB-EA98D1B438D1}"/>
              </a:ext>
            </a:extLst>
          </p:cNvPr>
          <p:cNvCxnSpPr>
            <a:cxnSpLocks/>
          </p:cNvCxnSpPr>
          <p:nvPr/>
        </p:nvCxnSpPr>
        <p:spPr>
          <a:xfrm>
            <a:off x="2952224" y="3429000"/>
            <a:ext cx="209027" cy="0"/>
          </a:xfrm>
          <a:prstGeom prst="line">
            <a:avLst/>
          </a:prstGeom>
          <a:ln w="190500" cap="rnd">
            <a:solidFill>
              <a:srgbClr val="163020"/>
            </a:solidFill>
          </a:ln>
        </p:spPr>
        <p:style>
          <a:lnRef idx="3">
            <a:schemeClr val="dk1"/>
          </a:lnRef>
          <a:fillRef idx="0">
            <a:schemeClr val="dk1"/>
          </a:fillRef>
          <a:effectRef idx="2">
            <a:schemeClr val="dk1"/>
          </a:effectRef>
          <a:fontRef idx="minor">
            <a:schemeClr val="tx1"/>
          </a:fontRef>
        </p:style>
      </p:cxnSp>
      <p:cxnSp>
        <p:nvCxnSpPr>
          <p:cNvPr id="38" name="Đường nối Thẳng 37">
            <a:extLst>
              <a:ext uri="{FF2B5EF4-FFF2-40B4-BE49-F238E27FC236}">
                <a16:creationId xmlns:a16="http://schemas.microsoft.com/office/drawing/2014/main" id="{FA09637C-D61E-41C0-8DE3-DE4889A465A8}"/>
              </a:ext>
            </a:extLst>
          </p:cNvPr>
          <p:cNvCxnSpPr>
            <a:cxnSpLocks/>
          </p:cNvCxnSpPr>
          <p:nvPr/>
        </p:nvCxnSpPr>
        <p:spPr>
          <a:xfrm>
            <a:off x="1791478" y="3823996"/>
            <a:ext cx="1369773" cy="0"/>
          </a:xfrm>
          <a:prstGeom prst="line">
            <a:avLst/>
          </a:prstGeom>
          <a:ln w="190500" cap="rnd">
            <a:solidFill>
              <a:srgbClr val="304D30"/>
            </a:solidFill>
          </a:ln>
        </p:spPr>
        <p:style>
          <a:lnRef idx="3">
            <a:schemeClr val="dk1"/>
          </a:lnRef>
          <a:fillRef idx="0">
            <a:schemeClr val="dk1"/>
          </a:fillRef>
          <a:effectRef idx="2">
            <a:schemeClr val="dk1"/>
          </a:effectRef>
          <a:fontRef idx="minor">
            <a:schemeClr val="tx1"/>
          </a:fontRef>
        </p:style>
      </p:cxnSp>
      <p:cxnSp>
        <p:nvCxnSpPr>
          <p:cNvPr id="43" name="Đường nối Thẳng 42">
            <a:extLst>
              <a:ext uri="{FF2B5EF4-FFF2-40B4-BE49-F238E27FC236}">
                <a16:creationId xmlns:a16="http://schemas.microsoft.com/office/drawing/2014/main" id="{09D9671C-5213-4B30-9F33-907C6CA28269}"/>
              </a:ext>
            </a:extLst>
          </p:cNvPr>
          <p:cNvCxnSpPr>
            <a:cxnSpLocks/>
          </p:cNvCxnSpPr>
          <p:nvPr/>
        </p:nvCxnSpPr>
        <p:spPr>
          <a:xfrm>
            <a:off x="2952224" y="4189756"/>
            <a:ext cx="209026" cy="0"/>
          </a:xfrm>
          <a:prstGeom prst="line">
            <a:avLst/>
          </a:prstGeom>
          <a:ln w="190500" cap="rnd">
            <a:solidFill>
              <a:srgbClr val="B6C4B6"/>
            </a:solidFill>
          </a:ln>
        </p:spPr>
        <p:style>
          <a:lnRef idx="3">
            <a:schemeClr val="dk1"/>
          </a:lnRef>
          <a:fillRef idx="0">
            <a:schemeClr val="dk1"/>
          </a:fillRef>
          <a:effectRef idx="2">
            <a:schemeClr val="dk1"/>
          </a:effectRef>
          <a:fontRef idx="minor">
            <a:schemeClr val="tx1"/>
          </a:fontRef>
        </p:style>
      </p:cxnSp>
      <p:cxnSp>
        <p:nvCxnSpPr>
          <p:cNvPr id="46" name="Đường nối Thẳng 45">
            <a:extLst>
              <a:ext uri="{FF2B5EF4-FFF2-40B4-BE49-F238E27FC236}">
                <a16:creationId xmlns:a16="http://schemas.microsoft.com/office/drawing/2014/main" id="{119CF49D-2B61-45C4-A55F-FA0B37BA505A}"/>
              </a:ext>
            </a:extLst>
          </p:cNvPr>
          <p:cNvCxnSpPr>
            <a:cxnSpLocks/>
          </p:cNvCxnSpPr>
          <p:nvPr/>
        </p:nvCxnSpPr>
        <p:spPr>
          <a:xfrm>
            <a:off x="2952224" y="4540276"/>
            <a:ext cx="209026" cy="0"/>
          </a:xfrm>
          <a:prstGeom prst="line">
            <a:avLst/>
          </a:prstGeom>
          <a:ln w="190500" cap="rnd">
            <a:solidFill>
              <a:srgbClr val="EEF0E5"/>
            </a:solidFill>
          </a:ln>
        </p:spPr>
        <p:style>
          <a:lnRef idx="3">
            <a:schemeClr val="dk1"/>
          </a:lnRef>
          <a:fillRef idx="0">
            <a:schemeClr val="dk1"/>
          </a:fillRef>
          <a:effectRef idx="2">
            <a:schemeClr val="dk1"/>
          </a:effectRef>
          <a:fontRef idx="minor">
            <a:schemeClr val="tx1"/>
          </a:fontRef>
        </p:style>
      </p:cxnSp>
      <p:sp>
        <p:nvSpPr>
          <p:cNvPr id="49" name="Hộp Văn bản 48">
            <a:extLst>
              <a:ext uri="{FF2B5EF4-FFF2-40B4-BE49-F238E27FC236}">
                <a16:creationId xmlns:a16="http://schemas.microsoft.com/office/drawing/2014/main" id="{0CE6F5C1-589A-4484-8B22-EA1826AD2A9C}"/>
              </a:ext>
            </a:extLst>
          </p:cNvPr>
          <p:cNvSpPr txBox="1"/>
          <p:nvPr/>
        </p:nvSpPr>
        <p:spPr>
          <a:xfrm>
            <a:off x="2652713" y="2952750"/>
            <a:ext cx="1208625" cy="400110"/>
          </a:xfrm>
          <a:prstGeom prst="rect">
            <a:avLst/>
          </a:prstGeom>
          <a:noFill/>
        </p:spPr>
        <p:txBody>
          <a:bodyPr wrap="square" rtlCol="0">
            <a:spAutoFit/>
          </a:bodyPr>
          <a:lstStyle/>
          <a:p>
            <a:r>
              <a:rPr lang="en-US" sz="2000" b="1">
                <a:latin typeface="iCiel Panton Black" panose="00000A00000000000000" pitchFamily="50" charset="0"/>
              </a:rPr>
              <a:t>02</a:t>
            </a:r>
          </a:p>
        </p:txBody>
      </p:sp>
      <p:sp>
        <p:nvSpPr>
          <p:cNvPr id="50" name="Hộp Văn bản 49">
            <a:extLst>
              <a:ext uri="{FF2B5EF4-FFF2-40B4-BE49-F238E27FC236}">
                <a16:creationId xmlns:a16="http://schemas.microsoft.com/office/drawing/2014/main" id="{F31365FC-9F1B-4638-ACB6-96CD444AAC8B}"/>
              </a:ext>
            </a:extLst>
          </p:cNvPr>
          <p:cNvSpPr txBox="1"/>
          <p:nvPr/>
        </p:nvSpPr>
        <p:spPr>
          <a:xfrm>
            <a:off x="3330035" y="1300246"/>
            <a:ext cx="5494877" cy="163121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5000" b="1">
                <a:solidFill>
                  <a:schemeClr val="tx1">
                    <a:lumMod val="95000"/>
                    <a:lumOff val="5000"/>
                  </a:schemeClr>
                </a:solidFill>
                <a:latin typeface="iCiel Cadena" panose="02000503000000020004" pitchFamily="50" charset="0"/>
              </a:rPr>
              <a:t>II</a:t>
            </a:r>
          </a:p>
          <a:p>
            <a:pPr algn="ctr"/>
            <a:r>
              <a:rPr lang="en-US" sz="5000" b="1">
                <a:solidFill>
                  <a:srgbClr val="304D30"/>
                </a:solidFill>
                <a:latin typeface="iCiel Cadena" panose="02000503000000020004" pitchFamily="50" charset="0"/>
              </a:rPr>
              <a:t>Yêu Cầu Hệ Thống</a:t>
            </a:r>
          </a:p>
        </p:txBody>
      </p:sp>
      <p:grpSp>
        <p:nvGrpSpPr>
          <p:cNvPr id="23" name="Nhóm 22">
            <a:extLst>
              <a:ext uri="{FF2B5EF4-FFF2-40B4-BE49-F238E27FC236}">
                <a16:creationId xmlns:a16="http://schemas.microsoft.com/office/drawing/2014/main" id="{626E853B-B875-4158-979B-79C7F8F427A8}"/>
              </a:ext>
            </a:extLst>
          </p:cNvPr>
          <p:cNvGrpSpPr/>
          <p:nvPr/>
        </p:nvGrpSpPr>
        <p:grpSpPr>
          <a:xfrm>
            <a:off x="1619774" y="1094924"/>
            <a:ext cx="6418277" cy="736878"/>
            <a:chOff x="1619774" y="1094924"/>
            <a:chExt cx="6418277" cy="736878"/>
          </a:xfrm>
        </p:grpSpPr>
        <p:sp>
          <p:nvSpPr>
            <p:cNvPr id="24" name="Hộp Văn bản 23">
              <a:extLst>
                <a:ext uri="{FF2B5EF4-FFF2-40B4-BE49-F238E27FC236}">
                  <a16:creationId xmlns:a16="http://schemas.microsoft.com/office/drawing/2014/main" id="{37C852AC-F3D1-43B1-86F4-DA7E16DF6EC7}"/>
                </a:ext>
              </a:extLst>
            </p:cNvPr>
            <p:cNvSpPr txBox="1"/>
            <p:nvPr/>
          </p:nvSpPr>
          <p:spPr>
            <a:xfrm>
              <a:off x="1619774" y="1094924"/>
              <a:ext cx="1828800" cy="553998"/>
            </a:xfrm>
            <a:prstGeom prst="rect">
              <a:avLst/>
            </a:prstGeom>
            <a:noFill/>
          </p:spPr>
          <p:txBody>
            <a:bodyPr wrap="square">
              <a:spAutoFit/>
            </a:bodyPr>
            <a:lstStyle/>
            <a:p>
              <a:r>
                <a:rPr lang="en-US" sz="3000" b="1">
                  <a:solidFill>
                    <a:schemeClr val="accent4">
                      <a:lumMod val="60000"/>
                      <a:lumOff val="40000"/>
                    </a:schemeClr>
                  </a:solidFill>
                  <a:latin typeface="iCiel Panton Black" panose="00000A00000000000000" pitchFamily="50" charset="0"/>
                </a:rPr>
                <a:t>TIC TAC</a:t>
              </a:r>
              <a:r>
                <a:rPr lang="en-US" sz="3000" b="1">
                  <a:solidFill>
                    <a:schemeClr val="accent4">
                      <a:lumMod val="60000"/>
                      <a:lumOff val="40000"/>
                    </a:schemeClr>
                  </a:solidFill>
                  <a:latin typeface="iCiel Brush Up" panose="02000000000000000000" pitchFamily="2" charset="0"/>
                </a:rPr>
                <a:t> </a:t>
              </a:r>
            </a:p>
          </p:txBody>
        </p:sp>
        <p:sp>
          <p:nvSpPr>
            <p:cNvPr id="25" name="Hộp Văn bản 24">
              <a:extLst>
                <a:ext uri="{FF2B5EF4-FFF2-40B4-BE49-F238E27FC236}">
                  <a16:creationId xmlns:a16="http://schemas.microsoft.com/office/drawing/2014/main" id="{6C9A03AC-63A0-4DD9-BE48-07493BADB793}"/>
                </a:ext>
              </a:extLst>
            </p:cNvPr>
            <p:cNvSpPr txBox="1"/>
            <p:nvPr/>
          </p:nvSpPr>
          <p:spPr>
            <a:xfrm>
              <a:off x="1942051" y="1277804"/>
              <a:ext cx="6096000" cy="553998"/>
            </a:xfrm>
            <a:prstGeom prst="rect">
              <a:avLst/>
            </a:prstGeom>
            <a:noFill/>
          </p:spPr>
          <p:txBody>
            <a:bodyPr wrap="square">
              <a:spAutoFit/>
            </a:bodyPr>
            <a:lstStyle/>
            <a:p>
              <a:r>
                <a:rPr lang="en-US" sz="3000" b="1">
                  <a:solidFill>
                    <a:schemeClr val="bg1"/>
                  </a:solidFill>
                  <a:latin typeface="iCiel Panton Black" panose="00000A00000000000000" pitchFamily="50" charset="0"/>
                </a:rPr>
                <a:t>TOE</a:t>
              </a:r>
              <a:endParaRPr lang="en-US" sz="3000" b="1">
                <a:solidFill>
                  <a:schemeClr val="bg1"/>
                </a:solidFill>
              </a:endParaRPr>
            </a:p>
          </p:txBody>
        </p:sp>
      </p:grpSp>
    </p:spTree>
    <p:extLst>
      <p:ext uri="{BB962C8B-B14F-4D97-AF65-F5344CB8AC3E}">
        <p14:creationId xmlns:p14="http://schemas.microsoft.com/office/powerpoint/2010/main" val="2567298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ưu đồ: Tiến trình 1">
            <a:extLst>
              <a:ext uri="{FF2B5EF4-FFF2-40B4-BE49-F238E27FC236}">
                <a16:creationId xmlns:a16="http://schemas.microsoft.com/office/drawing/2014/main" id="{2A82FE25-0D82-4C0D-A966-394FF985EAE2}"/>
              </a:ext>
            </a:extLst>
          </p:cNvPr>
          <p:cNvSpPr/>
          <p:nvPr/>
        </p:nvSpPr>
        <p:spPr>
          <a:xfrm>
            <a:off x="1524000" y="228600"/>
            <a:ext cx="1828800" cy="6400800"/>
          </a:xfrm>
          <a:prstGeom prst="flowChartProcess">
            <a:avLst/>
          </a:prstGeom>
          <a:solidFill>
            <a:srgbClr val="88A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5" name="Lưu đồ: Tiến trình 14">
            <a:extLst>
              <a:ext uri="{FF2B5EF4-FFF2-40B4-BE49-F238E27FC236}">
                <a16:creationId xmlns:a16="http://schemas.microsoft.com/office/drawing/2014/main" id="{90C3B80B-87E4-4BF5-A77F-1958EAD579F3}"/>
              </a:ext>
            </a:extLst>
          </p:cNvPr>
          <p:cNvSpPr/>
          <p:nvPr/>
        </p:nvSpPr>
        <p:spPr>
          <a:xfrm>
            <a:off x="7010398" y="226873"/>
            <a:ext cx="1828800" cy="275253"/>
          </a:xfrm>
          <a:prstGeom prst="flowChart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Lưu đồ: Tiến trình 16">
            <a:extLst>
              <a:ext uri="{FF2B5EF4-FFF2-40B4-BE49-F238E27FC236}">
                <a16:creationId xmlns:a16="http://schemas.microsoft.com/office/drawing/2014/main" id="{E62CC892-5785-4342-8BC2-78E01A8991DD}"/>
              </a:ext>
            </a:extLst>
          </p:cNvPr>
          <p:cNvSpPr/>
          <p:nvPr/>
        </p:nvSpPr>
        <p:spPr>
          <a:xfrm>
            <a:off x="3352799" y="228600"/>
            <a:ext cx="1828800" cy="6400800"/>
          </a:xfrm>
          <a:prstGeom prst="flowChartProcess">
            <a:avLst/>
          </a:prstGeom>
          <a:solidFill>
            <a:srgbClr val="88A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Lưu đồ: Tiến trình 17">
            <a:extLst>
              <a:ext uri="{FF2B5EF4-FFF2-40B4-BE49-F238E27FC236}">
                <a16:creationId xmlns:a16="http://schemas.microsoft.com/office/drawing/2014/main" id="{D06855A7-6965-49DE-B12B-DCA354809802}"/>
              </a:ext>
            </a:extLst>
          </p:cNvPr>
          <p:cNvSpPr/>
          <p:nvPr/>
        </p:nvSpPr>
        <p:spPr>
          <a:xfrm>
            <a:off x="5181601" y="228600"/>
            <a:ext cx="1828800" cy="6400800"/>
          </a:xfrm>
          <a:prstGeom prst="flowChartProcess">
            <a:avLst/>
          </a:prstGeom>
          <a:solidFill>
            <a:srgbClr val="88A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Lưu đồ: Tiến trình 18">
            <a:extLst>
              <a:ext uri="{FF2B5EF4-FFF2-40B4-BE49-F238E27FC236}">
                <a16:creationId xmlns:a16="http://schemas.microsoft.com/office/drawing/2014/main" id="{333C6F33-0248-43F1-B6B3-F1BC0F32D678}"/>
              </a:ext>
            </a:extLst>
          </p:cNvPr>
          <p:cNvSpPr/>
          <p:nvPr/>
        </p:nvSpPr>
        <p:spPr>
          <a:xfrm>
            <a:off x="8839200" y="228600"/>
            <a:ext cx="1828800" cy="6400800"/>
          </a:xfrm>
          <a:prstGeom prst="flowChartProcess">
            <a:avLst/>
          </a:prstGeom>
          <a:solidFill>
            <a:srgbClr val="88A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 name="Lưu đồ: Tiến trình 2">
            <a:extLst>
              <a:ext uri="{FF2B5EF4-FFF2-40B4-BE49-F238E27FC236}">
                <a16:creationId xmlns:a16="http://schemas.microsoft.com/office/drawing/2014/main" id="{3C16D279-BE59-4C90-8041-FA7B43B0EC8C}"/>
              </a:ext>
            </a:extLst>
          </p:cNvPr>
          <p:cNvSpPr/>
          <p:nvPr/>
        </p:nvSpPr>
        <p:spPr>
          <a:xfrm>
            <a:off x="1715548" y="503853"/>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chemeClr val="tx1">
                    <a:lumMod val="95000"/>
                    <a:lumOff val="5000"/>
                  </a:schemeClr>
                </a:solidFill>
                <a:latin typeface="Sitka Heading" panose="02000505000000020004" pitchFamily="2" charset="0"/>
              </a:rPr>
              <a:t>Mục Lục</a:t>
            </a:r>
          </a:p>
        </p:txBody>
      </p:sp>
      <p:sp>
        <p:nvSpPr>
          <p:cNvPr id="26" name="Lưu đồ: Tiến trình 25">
            <a:extLst>
              <a:ext uri="{FF2B5EF4-FFF2-40B4-BE49-F238E27FC236}">
                <a16:creationId xmlns:a16="http://schemas.microsoft.com/office/drawing/2014/main" id="{9D2DC06C-2A64-49A0-8FF4-E3687D442400}"/>
              </a:ext>
            </a:extLst>
          </p:cNvPr>
          <p:cNvSpPr/>
          <p:nvPr/>
        </p:nvSpPr>
        <p:spPr>
          <a:xfrm>
            <a:off x="8878348" y="503850"/>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lumMod val="95000"/>
                    <a:lumOff val="5000"/>
                  </a:schemeClr>
                </a:solidFill>
                <a:latin typeface="Sitka Heading" panose="02000505000000020004" pitchFamily="2" charset="0"/>
              </a:rPr>
              <a:t>IV</a:t>
            </a:r>
          </a:p>
        </p:txBody>
      </p:sp>
      <p:sp>
        <p:nvSpPr>
          <p:cNvPr id="31" name="Lưu đồ: Tiến trình 30">
            <a:extLst>
              <a:ext uri="{FF2B5EF4-FFF2-40B4-BE49-F238E27FC236}">
                <a16:creationId xmlns:a16="http://schemas.microsoft.com/office/drawing/2014/main" id="{308E5E3A-4195-4AC2-B5E0-A74139661BBC}"/>
              </a:ext>
            </a:extLst>
          </p:cNvPr>
          <p:cNvSpPr/>
          <p:nvPr/>
        </p:nvSpPr>
        <p:spPr>
          <a:xfrm>
            <a:off x="3544348" y="503852"/>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lumMod val="95000"/>
                    <a:lumOff val="5000"/>
                  </a:schemeClr>
                </a:solidFill>
                <a:latin typeface="Sitka Heading" panose="02000505000000020004" pitchFamily="2" charset="0"/>
              </a:rPr>
              <a:t>I</a:t>
            </a:r>
          </a:p>
        </p:txBody>
      </p:sp>
      <p:sp>
        <p:nvSpPr>
          <p:cNvPr id="32" name="Lưu đồ: Tiến trình 31">
            <a:extLst>
              <a:ext uri="{FF2B5EF4-FFF2-40B4-BE49-F238E27FC236}">
                <a16:creationId xmlns:a16="http://schemas.microsoft.com/office/drawing/2014/main" id="{95BA8084-2116-43A8-BDE8-AB962A41EFF5}"/>
              </a:ext>
            </a:extLst>
          </p:cNvPr>
          <p:cNvSpPr/>
          <p:nvPr/>
        </p:nvSpPr>
        <p:spPr>
          <a:xfrm>
            <a:off x="5373148" y="503851"/>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lumMod val="95000"/>
                    <a:lumOff val="5000"/>
                  </a:schemeClr>
                </a:solidFill>
                <a:latin typeface="Sitka Heading" panose="02000505000000020004" pitchFamily="2" charset="0"/>
              </a:rPr>
              <a:t>II</a:t>
            </a:r>
          </a:p>
        </p:txBody>
      </p:sp>
      <p:sp>
        <p:nvSpPr>
          <p:cNvPr id="33" name="Lưu đồ: Tiến trình 32">
            <a:extLst>
              <a:ext uri="{FF2B5EF4-FFF2-40B4-BE49-F238E27FC236}">
                <a16:creationId xmlns:a16="http://schemas.microsoft.com/office/drawing/2014/main" id="{7CC4A500-8202-4FCF-810C-1B0EC5B9F5D3}"/>
              </a:ext>
            </a:extLst>
          </p:cNvPr>
          <p:cNvSpPr/>
          <p:nvPr/>
        </p:nvSpPr>
        <p:spPr>
          <a:xfrm>
            <a:off x="7049548" y="512404"/>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lumMod val="95000"/>
                    <a:lumOff val="5000"/>
                  </a:schemeClr>
                </a:solidFill>
                <a:latin typeface="Sitka Heading" panose="02000505000000020004" pitchFamily="2" charset="0"/>
              </a:rPr>
              <a:t>III</a:t>
            </a:r>
          </a:p>
        </p:txBody>
      </p:sp>
      <p:cxnSp>
        <p:nvCxnSpPr>
          <p:cNvPr id="5" name="Đường nối Thẳng 4">
            <a:extLst>
              <a:ext uri="{FF2B5EF4-FFF2-40B4-BE49-F238E27FC236}">
                <a16:creationId xmlns:a16="http://schemas.microsoft.com/office/drawing/2014/main" id="{CDF975D3-5A67-4D1A-B9DB-EA98D1B438D1}"/>
              </a:ext>
            </a:extLst>
          </p:cNvPr>
          <p:cNvCxnSpPr>
            <a:cxnSpLocks/>
          </p:cNvCxnSpPr>
          <p:nvPr/>
        </p:nvCxnSpPr>
        <p:spPr>
          <a:xfrm>
            <a:off x="2952224" y="3429000"/>
            <a:ext cx="209027" cy="0"/>
          </a:xfrm>
          <a:prstGeom prst="line">
            <a:avLst/>
          </a:prstGeom>
          <a:ln w="190500" cap="rnd">
            <a:solidFill>
              <a:srgbClr val="163020"/>
            </a:solidFill>
          </a:ln>
        </p:spPr>
        <p:style>
          <a:lnRef idx="3">
            <a:schemeClr val="dk1"/>
          </a:lnRef>
          <a:fillRef idx="0">
            <a:schemeClr val="dk1"/>
          </a:fillRef>
          <a:effectRef idx="2">
            <a:schemeClr val="dk1"/>
          </a:effectRef>
          <a:fontRef idx="minor">
            <a:schemeClr val="tx1"/>
          </a:fontRef>
        </p:style>
      </p:cxnSp>
      <p:cxnSp>
        <p:nvCxnSpPr>
          <p:cNvPr id="38" name="Đường nối Thẳng 37">
            <a:extLst>
              <a:ext uri="{FF2B5EF4-FFF2-40B4-BE49-F238E27FC236}">
                <a16:creationId xmlns:a16="http://schemas.microsoft.com/office/drawing/2014/main" id="{FA09637C-D61E-41C0-8DE3-DE4889A465A8}"/>
              </a:ext>
            </a:extLst>
          </p:cNvPr>
          <p:cNvCxnSpPr>
            <a:cxnSpLocks/>
          </p:cNvCxnSpPr>
          <p:nvPr/>
        </p:nvCxnSpPr>
        <p:spPr>
          <a:xfrm>
            <a:off x="2952224" y="3823996"/>
            <a:ext cx="209027" cy="0"/>
          </a:xfrm>
          <a:prstGeom prst="line">
            <a:avLst/>
          </a:prstGeom>
          <a:ln w="190500" cap="rnd">
            <a:solidFill>
              <a:srgbClr val="304D30"/>
            </a:solidFill>
          </a:ln>
        </p:spPr>
        <p:style>
          <a:lnRef idx="3">
            <a:schemeClr val="dk1"/>
          </a:lnRef>
          <a:fillRef idx="0">
            <a:schemeClr val="dk1"/>
          </a:fillRef>
          <a:effectRef idx="2">
            <a:schemeClr val="dk1"/>
          </a:effectRef>
          <a:fontRef idx="minor">
            <a:schemeClr val="tx1"/>
          </a:fontRef>
        </p:style>
      </p:cxnSp>
      <p:cxnSp>
        <p:nvCxnSpPr>
          <p:cNvPr id="43" name="Đường nối Thẳng 42">
            <a:extLst>
              <a:ext uri="{FF2B5EF4-FFF2-40B4-BE49-F238E27FC236}">
                <a16:creationId xmlns:a16="http://schemas.microsoft.com/office/drawing/2014/main" id="{09D9671C-5213-4B30-9F33-907C6CA28269}"/>
              </a:ext>
            </a:extLst>
          </p:cNvPr>
          <p:cNvCxnSpPr>
            <a:cxnSpLocks/>
          </p:cNvCxnSpPr>
          <p:nvPr/>
        </p:nvCxnSpPr>
        <p:spPr>
          <a:xfrm>
            <a:off x="1791478" y="4189756"/>
            <a:ext cx="1369772" cy="0"/>
          </a:xfrm>
          <a:prstGeom prst="line">
            <a:avLst/>
          </a:prstGeom>
          <a:ln w="190500" cap="rnd">
            <a:solidFill>
              <a:srgbClr val="B6C4B6"/>
            </a:solidFill>
          </a:ln>
        </p:spPr>
        <p:style>
          <a:lnRef idx="3">
            <a:schemeClr val="dk1"/>
          </a:lnRef>
          <a:fillRef idx="0">
            <a:schemeClr val="dk1"/>
          </a:fillRef>
          <a:effectRef idx="2">
            <a:schemeClr val="dk1"/>
          </a:effectRef>
          <a:fontRef idx="minor">
            <a:schemeClr val="tx1"/>
          </a:fontRef>
        </p:style>
      </p:cxnSp>
      <p:cxnSp>
        <p:nvCxnSpPr>
          <p:cNvPr id="46" name="Đường nối Thẳng 45">
            <a:extLst>
              <a:ext uri="{FF2B5EF4-FFF2-40B4-BE49-F238E27FC236}">
                <a16:creationId xmlns:a16="http://schemas.microsoft.com/office/drawing/2014/main" id="{119CF49D-2B61-45C4-A55F-FA0B37BA505A}"/>
              </a:ext>
            </a:extLst>
          </p:cNvPr>
          <p:cNvCxnSpPr>
            <a:cxnSpLocks/>
          </p:cNvCxnSpPr>
          <p:nvPr/>
        </p:nvCxnSpPr>
        <p:spPr>
          <a:xfrm>
            <a:off x="2952224" y="4540276"/>
            <a:ext cx="209026" cy="0"/>
          </a:xfrm>
          <a:prstGeom prst="line">
            <a:avLst/>
          </a:prstGeom>
          <a:ln w="190500" cap="rnd">
            <a:solidFill>
              <a:srgbClr val="EEF0E5"/>
            </a:solidFill>
          </a:ln>
        </p:spPr>
        <p:style>
          <a:lnRef idx="3">
            <a:schemeClr val="dk1"/>
          </a:lnRef>
          <a:fillRef idx="0">
            <a:schemeClr val="dk1"/>
          </a:fillRef>
          <a:effectRef idx="2">
            <a:schemeClr val="dk1"/>
          </a:effectRef>
          <a:fontRef idx="minor">
            <a:schemeClr val="tx1"/>
          </a:fontRef>
        </p:style>
      </p:cxnSp>
      <p:sp>
        <p:nvSpPr>
          <p:cNvPr id="49" name="Hộp Văn bản 48">
            <a:extLst>
              <a:ext uri="{FF2B5EF4-FFF2-40B4-BE49-F238E27FC236}">
                <a16:creationId xmlns:a16="http://schemas.microsoft.com/office/drawing/2014/main" id="{0CE6F5C1-589A-4484-8B22-EA1826AD2A9C}"/>
              </a:ext>
            </a:extLst>
          </p:cNvPr>
          <p:cNvSpPr txBox="1"/>
          <p:nvPr/>
        </p:nvSpPr>
        <p:spPr>
          <a:xfrm>
            <a:off x="2652713" y="2952750"/>
            <a:ext cx="1208625" cy="400110"/>
          </a:xfrm>
          <a:prstGeom prst="rect">
            <a:avLst/>
          </a:prstGeom>
          <a:noFill/>
        </p:spPr>
        <p:txBody>
          <a:bodyPr wrap="square" rtlCol="0">
            <a:spAutoFit/>
          </a:bodyPr>
          <a:lstStyle/>
          <a:p>
            <a:r>
              <a:rPr lang="en-US" sz="2000" b="1">
                <a:latin typeface="iCiel Panton Black" panose="00000A00000000000000" pitchFamily="50" charset="0"/>
              </a:rPr>
              <a:t>03</a:t>
            </a:r>
          </a:p>
        </p:txBody>
      </p:sp>
      <p:sp>
        <p:nvSpPr>
          <p:cNvPr id="50" name="Hộp Văn bản 49">
            <a:extLst>
              <a:ext uri="{FF2B5EF4-FFF2-40B4-BE49-F238E27FC236}">
                <a16:creationId xmlns:a16="http://schemas.microsoft.com/office/drawing/2014/main" id="{F31365FC-9F1B-4638-ACB6-96CD444AAC8B}"/>
              </a:ext>
            </a:extLst>
          </p:cNvPr>
          <p:cNvSpPr txBox="1"/>
          <p:nvPr/>
        </p:nvSpPr>
        <p:spPr>
          <a:xfrm>
            <a:off x="5173123" y="1328062"/>
            <a:ext cx="5494877" cy="163121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5000" b="1">
                <a:solidFill>
                  <a:schemeClr val="tx1">
                    <a:lumMod val="95000"/>
                    <a:lumOff val="5000"/>
                  </a:schemeClr>
                </a:solidFill>
                <a:latin typeface="iCiel Cadena" panose="02000503000000020004" pitchFamily="50" charset="0"/>
              </a:rPr>
              <a:t>III</a:t>
            </a:r>
          </a:p>
          <a:p>
            <a:pPr algn="ctr"/>
            <a:r>
              <a:rPr lang="en-US" sz="5000" b="1">
                <a:solidFill>
                  <a:srgbClr val="B6C4B6"/>
                </a:solidFill>
                <a:latin typeface="iCiel Cadena" panose="02000503000000020004" pitchFamily="50" charset="0"/>
              </a:rPr>
              <a:t>Cách Sử Dụng</a:t>
            </a:r>
          </a:p>
        </p:txBody>
      </p:sp>
      <p:grpSp>
        <p:nvGrpSpPr>
          <p:cNvPr id="22" name="Nhóm 21">
            <a:extLst>
              <a:ext uri="{FF2B5EF4-FFF2-40B4-BE49-F238E27FC236}">
                <a16:creationId xmlns:a16="http://schemas.microsoft.com/office/drawing/2014/main" id="{D828F59C-1581-4C09-9432-ACA652FEE434}"/>
              </a:ext>
            </a:extLst>
          </p:cNvPr>
          <p:cNvGrpSpPr/>
          <p:nvPr/>
        </p:nvGrpSpPr>
        <p:grpSpPr>
          <a:xfrm>
            <a:off x="1619774" y="1094924"/>
            <a:ext cx="6418277" cy="736878"/>
            <a:chOff x="1619774" y="1094924"/>
            <a:chExt cx="6418277" cy="736878"/>
          </a:xfrm>
        </p:grpSpPr>
        <p:sp>
          <p:nvSpPr>
            <p:cNvPr id="23" name="Hộp Văn bản 22">
              <a:extLst>
                <a:ext uri="{FF2B5EF4-FFF2-40B4-BE49-F238E27FC236}">
                  <a16:creationId xmlns:a16="http://schemas.microsoft.com/office/drawing/2014/main" id="{63A4138C-E20A-4933-B8A6-73CDC79612CA}"/>
                </a:ext>
              </a:extLst>
            </p:cNvPr>
            <p:cNvSpPr txBox="1"/>
            <p:nvPr/>
          </p:nvSpPr>
          <p:spPr>
            <a:xfrm>
              <a:off x="1619774" y="1094924"/>
              <a:ext cx="1828800" cy="553998"/>
            </a:xfrm>
            <a:prstGeom prst="rect">
              <a:avLst/>
            </a:prstGeom>
            <a:noFill/>
          </p:spPr>
          <p:txBody>
            <a:bodyPr wrap="square">
              <a:spAutoFit/>
            </a:bodyPr>
            <a:lstStyle/>
            <a:p>
              <a:r>
                <a:rPr lang="en-US" sz="3000" b="1">
                  <a:solidFill>
                    <a:schemeClr val="accent4">
                      <a:lumMod val="60000"/>
                      <a:lumOff val="40000"/>
                    </a:schemeClr>
                  </a:solidFill>
                  <a:latin typeface="iCiel Panton Black" panose="00000A00000000000000" pitchFamily="50" charset="0"/>
                </a:rPr>
                <a:t>TIC TAC</a:t>
              </a:r>
              <a:r>
                <a:rPr lang="en-US" sz="3000" b="1">
                  <a:solidFill>
                    <a:schemeClr val="accent4">
                      <a:lumMod val="60000"/>
                      <a:lumOff val="40000"/>
                    </a:schemeClr>
                  </a:solidFill>
                  <a:latin typeface="iCiel Brush Up" panose="02000000000000000000" pitchFamily="2" charset="0"/>
                </a:rPr>
                <a:t> </a:t>
              </a:r>
            </a:p>
          </p:txBody>
        </p:sp>
        <p:sp>
          <p:nvSpPr>
            <p:cNvPr id="24" name="Hộp Văn bản 23">
              <a:extLst>
                <a:ext uri="{FF2B5EF4-FFF2-40B4-BE49-F238E27FC236}">
                  <a16:creationId xmlns:a16="http://schemas.microsoft.com/office/drawing/2014/main" id="{8B7FF905-6052-4538-8359-97331CECF202}"/>
                </a:ext>
              </a:extLst>
            </p:cNvPr>
            <p:cNvSpPr txBox="1"/>
            <p:nvPr/>
          </p:nvSpPr>
          <p:spPr>
            <a:xfrm>
              <a:off x="1942051" y="1277804"/>
              <a:ext cx="6096000" cy="553998"/>
            </a:xfrm>
            <a:prstGeom prst="rect">
              <a:avLst/>
            </a:prstGeom>
            <a:noFill/>
          </p:spPr>
          <p:txBody>
            <a:bodyPr wrap="square">
              <a:spAutoFit/>
            </a:bodyPr>
            <a:lstStyle/>
            <a:p>
              <a:r>
                <a:rPr lang="en-US" sz="3000" b="1">
                  <a:solidFill>
                    <a:schemeClr val="bg1"/>
                  </a:solidFill>
                  <a:latin typeface="iCiel Panton Black" panose="00000A00000000000000" pitchFamily="50" charset="0"/>
                </a:rPr>
                <a:t>TOE</a:t>
              </a:r>
              <a:endParaRPr lang="en-US" sz="3000" b="1">
                <a:solidFill>
                  <a:schemeClr val="bg1"/>
                </a:solidFill>
              </a:endParaRPr>
            </a:p>
          </p:txBody>
        </p:sp>
      </p:grpSp>
    </p:spTree>
    <p:extLst>
      <p:ext uri="{BB962C8B-B14F-4D97-AF65-F5344CB8AC3E}">
        <p14:creationId xmlns:p14="http://schemas.microsoft.com/office/powerpoint/2010/main" val="844311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ưu đồ: Tiến trình 1">
            <a:extLst>
              <a:ext uri="{FF2B5EF4-FFF2-40B4-BE49-F238E27FC236}">
                <a16:creationId xmlns:a16="http://schemas.microsoft.com/office/drawing/2014/main" id="{2A82FE25-0D82-4C0D-A966-394FF985EAE2}"/>
              </a:ext>
            </a:extLst>
          </p:cNvPr>
          <p:cNvSpPr/>
          <p:nvPr/>
        </p:nvSpPr>
        <p:spPr>
          <a:xfrm>
            <a:off x="1524000" y="228600"/>
            <a:ext cx="1828800" cy="6400800"/>
          </a:xfrm>
          <a:prstGeom prst="flowChartProcess">
            <a:avLst/>
          </a:prstGeom>
          <a:solidFill>
            <a:srgbClr val="88A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5" name="Lưu đồ: Tiến trình 14">
            <a:extLst>
              <a:ext uri="{FF2B5EF4-FFF2-40B4-BE49-F238E27FC236}">
                <a16:creationId xmlns:a16="http://schemas.microsoft.com/office/drawing/2014/main" id="{90C3B80B-87E4-4BF5-A77F-1958EAD579F3}"/>
              </a:ext>
            </a:extLst>
          </p:cNvPr>
          <p:cNvSpPr/>
          <p:nvPr/>
        </p:nvSpPr>
        <p:spPr>
          <a:xfrm>
            <a:off x="8822243" y="228600"/>
            <a:ext cx="1828800" cy="275253"/>
          </a:xfrm>
          <a:prstGeom prst="flowChartProcess">
            <a:avLst/>
          </a:prstGeom>
          <a:solidFill>
            <a:srgbClr val="EEF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Lưu đồ: Tiến trình 16">
            <a:extLst>
              <a:ext uri="{FF2B5EF4-FFF2-40B4-BE49-F238E27FC236}">
                <a16:creationId xmlns:a16="http://schemas.microsoft.com/office/drawing/2014/main" id="{E62CC892-5785-4342-8BC2-78E01A8991DD}"/>
              </a:ext>
            </a:extLst>
          </p:cNvPr>
          <p:cNvSpPr/>
          <p:nvPr/>
        </p:nvSpPr>
        <p:spPr>
          <a:xfrm>
            <a:off x="3352799" y="228600"/>
            <a:ext cx="1828800" cy="6400800"/>
          </a:xfrm>
          <a:prstGeom prst="flowChartProcess">
            <a:avLst/>
          </a:prstGeom>
          <a:solidFill>
            <a:srgbClr val="88A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Lưu đồ: Tiến trình 17">
            <a:extLst>
              <a:ext uri="{FF2B5EF4-FFF2-40B4-BE49-F238E27FC236}">
                <a16:creationId xmlns:a16="http://schemas.microsoft.com/office/drawing/2014/main" id="{D06855A7-6965-49DE-B12B-DCA354809802}"/>
              </a:ext>
            </a:extLst>
          </p:cNvPr>
          <p:cNvSpPr/>
          <p:nvPr/>
        </p:nvSpPr>
        <p:spPr>
          <a:xfrm>
            <a:off x="5181601" y="228600"/>
            <a:ext cx="1828800" cy="6400800"/>
          </a:xfrm>
          <a:prstGeom prst="flowChartProcess">
            <a:avLst/>
          </a:prstGeom>
          <a:solidFill>
            <a:srgbClr val="88A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Lưu đồ: Tiến trình 18">
            <a:extLst>
              <a:ext uri="{FF2B5EF4-FFF2-40B4-BE49-F238E27FC236}">
                <a16:creationId xmlns:a16="http://schemas.microsoft.com/office/drawing/2014/main" id="{333C6F33-0248-43F1-B6B3-F1BC0F32D678}"/>
              </a:ext>
            </a:extLst>
          </p:cNvPr>
          <p:cNvSpPr/>
          <p:nvPr/>
        </p:nvSpPr>
        <p:spPr>
          <a:xfrm>
            <a:off x="7001922" y="228600"/>
            <a:ext cx="1828800" cy="6400800"/>
          </a:xfrm>
          <a:prstGeom prst="flowChartProcess">
            <a:avLst/>
          </a:prstGeom>
          <a:solidFill>
            <a:srgbClr val="88A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 name="Lưu đồ: Tiến trình 2">
            <a:extLst>
              <a:ext uri="{FF2B5EF4-FFF2-40B4-BE49-F238E27FC236}">
                <a16:creationId xmlns:a16="http://schemas.microsoft.com/office/drawing/2014/main" id="{3C16D279-BE59-4C90-8041-FA7B43B0EC8C}"/>
              </a:ext>
            </a:extLst>
          </p:cNvPr>
          <p:cNvSpPr/>
          <p:nvPr/>
        </p:nvSpPr>
        <p:spPr>
          <a:xfrm>
            <a:off x="1715548" y="503853"/>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chemeClr val="tx1">
                    <a:lumMod val="95000"/>
                    <a:lumOff val="5000"/>
                  </a:schemeClr>
                </a:solidFill>
                <a:latin typeface="Sitka Heading" panose="02000505000000020004" pitchFamily="2" charset="0"/>
              </a:rPr>
              <a:t>Mục Lục</a:t>
            </a:r>
          </a:p>
        </p:txBody>
      </p:sp>
      <p:sp>
        <p:nvSpPr>
          <p:cNvPr id="26" name="Lưu đồ: Tiến trình 25">
            <a:extLst>
              <a:ext uri="{FF2B5EF4-FFF2-40B4-BE49-F238E27FC236}">
                <a16:creationId xmlns:a16="http://schemas.microsoft.com/office/drawing/2014/main" id="{9D2DC06C-2A64-49A0-8FF4-E3687D442400}"/>
              </a:ext>
            </a:extLst>
          </p:cNvPr>
          <p:cNvSpPr/>
          <p:nvPr/>
        </p:nvSpPr>
        <p:spPr>
          <a:xfrm>
            <a:off x="8878348" y="503850"/>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solidFill>
                  <a:schemeClr val="tx1">
                    <a:lumMod val="95000"/>
                    <a:lumOff val="5000"/>
                  </a:schemeClr>
                </a:solidFill>
                <a:latin typeface="Sitka Heading" panose="02000505000000020004" pitchFamily="2" charset="0"/>
              </a:rPr>
              <a:t>IV</a:t>
            </a:r>
          </a:p>
        </p:txBody>
      </p:sp>
      <p:sp>
        <p:nvSpPr>
          <p:cNvPr id="31" name="Lưu đồ: Tiến trình 30">
            <a:extLst>
              <a:ext uri="{FF2B5EF4-FFF2-40B4-BE49-F238E27FC236}">
                <a16:creationId xmlns:a16="http://schemas.microsoft.com/office/drawing/2014/main" id="{308E5E3A-4195-4AC2-B5E0-A74139661BBC}"/>
              </a:ext>
            </a:extLst>
          </p:cNvPr>
          <p:cNvSpPr/>
          <p:nvPr/>
        </p:nvSpPr>
        <p:spPr>
          <a:xfrm>
            <a:off x="3544348" y="503852"/>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b="1">
                <a:solidFill>
                  <a:schemeClr val="tx1">
                    <a:lumMod val="95000"/>
                    <a:lumOff val="5000"/>
                  </a:schemeClr>
                </a:solidFill>
                <a:latin typeface="Sitka Heading" panose="02000505000000020004" pitchFamily="2" charset="0"/>
              </a:rPr>
              <a:t>I</a:t>
            </a:r>
          </a:p>
        </p:txBody>
      </p:sp>
      <p:sp>
        <p:nvSpPr>
          <p:cNvPr id="32" name="Lưu đồ: Tiến trình 31">
            <a:extLst>
              <a:ext uri="{FF2B5EF4-FFF2-40B4-BE49-F238E27FC236}">
                <a16:creationId xmlns:a16="http://schemas.microsoft.com/office/drawing/2014/main" id="{95BA8084-2116-43A8-BDE8-AB962A41EFF5}"/>
              </a:ext>
            </a:extLst>
          </p:cNvPr>
          <p:cNvSpPr/>
          <p:nvPr/>
        </p:nvSpPr>
        <p:spPr>
          <a:xfrm>
            <a:off x="5373148" y="503851"/>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b="1">
                <a:solidFill>
                  <a:schemeClr val="tx1">
                    <a:lumMod val="95000"/>
                    <a:lumOff val="5000"/>
                  </a:schemeClr>
                </a:solidFill>
                <a:latin typeface="Sitka Heading" panose="02000505000000020004" pitchFamily="2" charset="0"/>
              </a:rPr>
              <a:t>II</a:t>
            </a:r>
          </a:p>
        </p:txBody>
      </p:sp>
      <p:sp>
        <p:nvSpPr>
          <p:cNvPr id="33" name="Lưu đồ: Tiến trình 32">
            <a:extLst>
              <a:ext uri="{FF2B5EF4-FFF2-40B4-BE49-F238E27FC236}">
                <a16:creationId xmlns:a16="http://schemas.microsoft.com/office/drawing/2014/main" id="{7CC4A500-8202-4FCF-810C-1B0EC5B9F5D3}"/>
              </a:ext>
            </a:extLst>
          </p:cNvPr>
          <p:cNvSpPr/>
          <p:nvPr/>
        </p:nvSpPr>
        <p:spPr>
          <a:xfrm>
            <a:off x="7049548" y="512404"/>
            <a:ext cx="1445703" cy="502311"/>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b="1">
                <a:solidFill>
                  <a:schemeClr val="tx1">
                    <a:lumMod val="95000"/>
                    <a:lumOff val="5000"/>
                  </a:schemeClr>
                </a:solidFill>
                <a:latin typeface="Sitka Heading" panose="02000505000000020004" pitchFamily="2" charset="0"/>
              </a:rPr>
              <a:t>III</a:t>
            </a:r>
          </a:p>
        </p:txBody>
      </p:sp>
      <p:cxnSp>
        <p:nvCxnSpPr>
          <p:cNvPr id="5" name="Đường nối Thẳng 4">
            <a:extLst>
              <a:ext uri="{FF2B5EF4-FFF2-40B4-BE49-F238E27FC236}">
                <a16:creationId xmlns:a16="http://schemas.microsoft.com/office/drawing/2014/main" id="{CDF975D3-5A67-4D1A-B9DB-EA98D1B438D1}"/>
              </a:ext>
            </a:extLst>
          </p:cNvPr>
          <p:cNvCxnSpPr>
            <a:cxnSpLocks/>
          </p:cNvCxnSpPr>
          <p:nvPr/>
        </p:nvCxnSpPr>
        <p:spPr>
          <a:xfrm>
            <a:off x="2952224" y="3429000"/>
            <a:ext cx="209027" cy="0"/>
          </a:xfrm>
          <a:prstGeom prst="line">
            <a:avLst/>
          </a:prstGeom>
          <a:ln w="190500" cap="rnd">
            <a:solidFill>
              <a:srgbClr val="163020"/>
            </a:solidFill>
          </a:ln>
        </p:spPr>
        <p:style>
          <a:lnRef idx="3">
            <a:schemeClr val="dk1"/>
          </a:lnRef>
          <a:fillRef idx="0">
            <a:schemeClr val="dk1"/>
          </a:fillRef>
          <a:effectRef idx="2">
            <a:schemeClr val="dk1"/>
          </a:effectRef>
          <a:fontRef idx="minor">
            <a:schemeClr val="tx1"/>
          </a:fontRef>
        </p:style>
      </p:cxnSp>
      <p:cxnSp>
        <p:nvCxnSpPr>
          <p:cNvPr id="38" name="Đường nối Thẳng 37">
            <a:extLst>
              <a:ext uri="{FF2B5EF4-FFF2-40B4-BE49-F238E27FC236}">
                <a16:creationId xmlns:a16="http://schemas.microsoft.com/office/drawing/2014/main" id="{FA09637C-D61E-41C0-8DE3-DE4889A465A8}"/>
              </a:ext>
            </a:extLst>
          </p:cNvPr>
          <p:cNvCxnSpPr>
            <a:cxnSpLocks/>
          </p:cNvCxnSpPr>
          <p:nvPr/>
        </p:nvCxnSpPr>
        <p:spPr>
          <a:xfrm>
            <a:off x="2952224" y="3823996"/>
            <a:ext cx="209027" cy="0"/>
          </a:xfrm>
          <a:prstGeom prst="line">
            <a:avLst/>
          </a:prstGeom>
          <a:ln w="190500" cap="rnd">
            <a:solidFill>
              <a:srgbClr val="304D30"/>
            </a:solidFill>
          </a:ln>
        </p:spPr>
        <p:style>
          <a:lnRef idx="3">
            <a:schemeClr val="dk1"/>
          </a:lnRef>
          <a:fillRef idx="0">
            <a:schemeClr val="dk1"/>
          </a:fillRef>
          <a:effectRef idx="2">
            <a:schemeClr val="dk1"/>
          </a:effectRef>
          <a:fontRef idx="minor">
            <a:schemeClr val="tx1"/>
          </a:fontRef>
        </p:style>
      </p:cxnSp>
      <p:cxnSp>
        <p:nvCxnSpPr>
          <p:cNvPr id="43" name="Đường nối Thẳng 42">
            <a:extLst>
              <a:ext uri="{FF2B5EF4-FFF2-40B4-BE49-F238E27FC236}">
                <a16:creationId xmlns:a16="http://schemas.microsoft.com/office/drawing/2014/main" id="{09D9671C-5213-4B30-9F33-907C6CA28269}"/>
              </a:ext>
            </a:extLst>
          </p:cNvPr>
          <p:cNvCxnSpPr>
            <a:cxnSpLocks/>
          </p:cNvCxnSpPr>
          <p:nvPr/>
        </p:nvCxnSpPr>
        <p:spPr>
          <a:xfrm>
            <a:off x="2952224" y="4189756"/>
            <a:ext cx="209026" cy="0"/>
          </a:xfrm>
          <a:prstGeom prst="line">
            <a:avLst/>
          </a:prstGeom>
          <a:ln w="190500" cap="rnd">
            <a:solidFill>
              <a:srgbClr val="B6C4B6"/>
            </a:solidFill>
          </a:ln>
        </p:spPr>
        <p:style>
          <a:lnRef idx="3">
            <a:schemeClr val="dk1"/>
          </a:lnRef>
          <a:fillRef idx="0">
            <a:schemeClr val="dk1"/>
          </a:fillRef>
          <a:effectRef idx="2">
            <a:schemeClr val="dk1"/>
          </a:effectRef>
          <a:fontRef idx="minor">
            <a:schemeClr val="tx1"/>
          </a:fontRef>
        </p:style>
      </p:cxnSp>
      <p:cxnSp>
        <p:nvCxnSpPr>
          <p:cNvPr id="46" name="Đường nối Thẳng 45">
            <a:extLst>
              <a:ext uri="{FF2B5EF4-FFF2-40B4-BE49-F238E27FC236}">
                <a16:creationId xmlns:a16="http://schemas.microsoft.com/office/drawing/2014/main" id="{119CF49D-2B61-45C4-A55F-FA0B37BA505A}"/>
              </a:ext>
            </a:extLst>
          </p:cNvPr>
          <p:cNvCxnSpPr>
            <a:cxnSpLocks/>
          </p:cNvCxnSpPr>
          <p:nvPr/>
        </p:nvCxnSpPr>
        <p:spPr>
          <a:xfrm>
            <a:off x="1791478" y="4540276"/>
            <a:ext cx="1369772" cy="0"/>
          </a:xfrm>
          <a:prstGeom prst="line">
            <a:avLst/>
          </a:prstGeom>
          <a:ln w="190500" cap="rnd">
            <a:solidFill>
              <a:srgbClr val="EEF0E5"/>
            </a:solidFill>
          </a:ln>
        </p:spPr>
        <p:style>
          <a:lnRef idx="3">
            <a:schemeClr val="dk1"/>
          </a:lnRef>
          <a:fillRef idx="0">
            <a:schemeClr val="dk1"/>
          </a:fillRef>
          <a:effectRef idx="2">
            <a:schemeClr val="dk1"/>
          </a:effectRef>
          <a:fontRef idx="minor">
            <a:schemeClr val="tx1"/>
          </a:fontRef>
        </p:style>
      </p:cxnSp>
      <p:sp>
        <p:nvSpPr>
          <p:cNvPr id="49" name="Hộp Văn bản 48">
            <a:extLst>
              <a:ext uri="{FF2B5EF4-FFF2-40B4-BE49-F238E27FC236}">
                <a16:creationId xmlns:a16="http://schemas.microsoft.com/office/drawing/2014/main" id="{0CE6F5C1-589A-4484-8B22-EA1826AD2A9C}"/>
              </a:ext>
            </a:extLst>
          </p:cNvPr>
          <p:cNvSpPr txBox="1"/>
          <p:nvPr/>
        </p:nvSpPr>
        <p:spPr>
          <a:xfrm>
            <a:off x="2652713" y="2952750"/>
            <a:ext cx="1208625" cy="400110"/>
          </a:xfrm>
          <a:prstGeom prst="rect">
            <a:avLst/>
          </a:prstGeom>
          <a:noFill/>
        </p:spPr>
        <p:txBody>
          <a:bodyPr wrap="square" rtlCol="0">
            <a:spAutoFit/>
          </a:bodyPr>
          <a:lstStyle/>
          <a:p>
            <a:r>
              <a:rPr lang="en-US" sz="2000" b="1">
                <a:latin typeface="iCiel Panton Black" panose="00000A00000000000000" pitchFamily="50" charset="0"/>
              </a:rPr>
              <a:t>04</a:t>
            </a:r>
          </a:p>
        </p:txBody>
      </p:sp>
      <p:sp>
        <p:nvSpPr>
          <p:cNvPr id="50" name="Hộp Văn bản 49">
            <a:extLst>
              <a:ext uri="{FF2B5EF4-FFF2-40B4-BE49-F238E27FC236}">
                <a16:creationId xmlns:a16="http://schemas.microsoft.com/office/drawing/2014/main" id="{F31365FC-9F1B-4638-ACB6-96CD444AAC8B}"/>
              </a:ext>
            </a:extLst>
          </p:cNvPr>
          <p:cNvSpPr txBox="1"/>
          <p:nvPr/>
        </p:nvSpPr>
        <p:spPr>
          <a:xfrm>
            <a:off x="7010401" y="1124863"/>
            <a:ext cx="5494877" cy="163121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5000" b="1">
                <a:solidFill>
                  <a:schemeClr val="tx1">
                    <a:lumMod val="95000"/>
                    <a:lumOff val="5000"/>
                  </a:schemeClr>
                </a:solidFill>
                <a:latin typeface="iCiel Cadena" panose="02000503000000020004" pitchFamily="50" charset="0"/>
              </a:rPr>
              <a:t>IV</a:t>
            </a:r>
          </a:p>
          <a:p>
            <a:pPr algn="ctr"/>
            <a:r>
              <a:rPr lang="en-US" sz="5000" b="1">
                <a:solidFill>
                  <a:srgbClr val="EEF0E5"/>
                </a:solidFill>
                <a:latin typeface="iCiel Cadena" panose="02000503000000020004" pitchFamily="50" charset="0"/>
              </a:rPr>
              <a:t>Mã Nguồn</a:t>
            </a:r>
          </a:p>
        </p:txBody>
      </p:sp>
      <p:sp>
        <p:nvSpPr>
          <p:cNvPr id="22" name="Lưu Đồ: Thay đổi Tiến Trình 21">
            <a:extLst>
              <a:ext uri="{FF2B5EF4-FFF2-40B4-BE49-F238E27FC236}">
                <a16:creationId xmlns:a16="http://schemas.microsoft.com/office/drawing/2014/main" id="{4D1E094D-23A6-4B61-9127-EB2B45528A2C}"/>
              </a:ext>
            </a:extLst>
          </p:cNvPr>
          <p:cNvSpPr/>
          <p:nvPr/>
        </p:nvSpPr>
        <p:spPr>
          <a:xfrm>
            <a:off x="-7910405" y="3823996"/>
            <a:ext cx="7180729" cy="2660351"/>
          </a:xfrm>
          <a:prstGeom prst="flowChartAlternateProcess">
            <a:avLst/>
          </a:prstGeom>
          <a:solidFill>
            <a:srgbClr val="163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3" name="Hộp Văn bản 22">
            <a:extLst>
              <a:ext uri="{FF2B5EF4-FFF2-40B4-BE49-F238E27FC236}">
                <a16:creationId xmlns:a16="http://schemas.microsoft.com/office/drawing/2014/main" id="{E6E1B888-CF70-4AAD-BB8E-16E8E8F7CF08}"/>
              </a:ext>
            </a:extLst>
          </p:cNvPr>
          <p:cNvSpPr txBox="1"/>
          <p:nvPr/>
        </p:nvSpPr>
        <p:spPr>
          <a:xfrm>
            <a:off x="-3979356" y="-441955"/>
            <a:ext cx="1828800" cy="163121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5000" b="1">
                <a:latin typeface="iCiel Cadena" panose="02000503000000020004" pitchFamily="50" charset="0"/>
              </a:rPr>
              <a:t>I Giới thiệu</a:t>
            </a:r>
          </a:p>
        </p:txBody>
      </p:sp>
      <p:sp>
        <p:nvSpPr>
          <p:cNvPr id="24" name="Hộp Văn bản 23">
            <a:extLst>
              <a:ext uri="{FF2B5EF4-FFF2-40B4-BE49-F238E27FC236}">
                <a16:creationId xmlns:a16="http://schemas.microsoft.com/office/drawing/2014/main" id="{5C8A9249-717A-43AC-B864-B2BC902F6EEA}"/>
              </a:ext>
            </a:extLst>
          </p:cNvPr>
          <p:cNvSpPr txBox="1"/>
          <p:nvPr/>
        </p:nvSpPr>
        <p:spPr>
          <a:xfrm>
            <a:off x="-2865860" y="1624783"/>
            <a:ext cx="2561061" cy="13018949"/>
          </a:xfrm>
          <a:prstGeom prst="rect">
            <a:avLst/>
          </a:prstGeom>
          <a:noFill/>
        </p:spPr>
        <p:txBody>
          <a:bodyPr wrap="square" rtlCol="0">
            <a:spAutoFit/>
          </a:bodyPr>
          <a:lstStyle/>
          <a:p>
            <a:r>
              <a:rPr lang="vi-VN" sz="3000">
                <a:solidFill>
                  <a:schemeClr val="bg1"/>
                </a:solidFill>
                <a:cs typeface="Times New Roman" panose="02020603050405020304" pitchFamily="18" charset="0"/>
              </a:rPr>
              <a:t>Tic Tac Toe là một ứng dụng trò chơi cờ caro có kích thước bảng có thể chọn là 3x3</a:t>
            </a:r>
            <a:r>
              <a:rPr lang="en-US" sz="3000">
                <a:solidFill>
                  <a:schemeClr val="bg1"/>
                </a:solidFill>
                <a:latin typeface="iCiel Cadena" panose="02000503000000020004" pitchFamily="50" charset="0"/>
                <a:cs typeface="Times New Roman" panose="02020603050405020304" pitchFamily="18" charset="0"/>
              </a:rPr>
              <a:t> (Easy)</a:t>
            </a:r>
            <a:r>
              <a:rPr lang="vi-VN" sz="3000">
                <a:solidFill>
                  <a:schemeClr val="bg1"/>
                </a:solidFill>
                <a:cs typeface="Times New Roman" panose="02020603050405020304" pitchFamily="18" charset="0"/>
              </a:rPr>
              <a:t> hoặc 5x5</a:t>
            </a:r>
            <a:r>
              <a:rPr lang="en-US" sz="3000">
                <a:solidFill>
                  <a:schemeClr val="bg1"/>
                </a:solidFill>
                <a:latin typeface="iCiel Cadena" panose="02000503000000020004" pitchFamily="50" charset="0"/>
                <a:cs typeface="Times New Roman" panose="02020603050405020304" pitchFamily="18" charset="0"/>
              </a:rPr>
              <a:t> (Hard)</a:t>
            </a:r>
            <a:r>
              <a:rPr lang="vi-VN" sz="3000">
                <a:solidFill>
                  <a:schemeClr val="bg1"/>
                </a:solidFill>
                <a:cs typeface="Times New Roman" panose="02020603050405020304" pitchFamily="18" charset="0"/>
              </a:rPr>
              <a:t>. </a:t>
            </a:r>
            <a:r>
              <a:rPr lang="en-US" sz="3000">
                <a:solidFill>
                  <a:schemeClr val="bg1"/>
                </a:solidFill>
                <a:latin typeface="iCiel Cadena" panose="02000503000000020004" pitchFamily="50" charset="0"/>
                <a:cs typeface="Times New Roman" panose="02020603050405020304" pitchFamily="18" charset="0"/>
              </a:rPr>
              <a:t>Game </a:t>
            </a:r>
            <a:r>
              <a:rPr lang="vi-VN" sz="3000">
                <a:solidFill>
                  <a:schemeClr val="bg1"/>
                </a:solidFill>
                <a:cs typeface="Times New Roman" panose="02020603050405020304" pitchFamily="18" charset="0"/>
              </a:rPr>
              <a:t>được xây dựng bằng ngôn ngữ lập trình Java và sử dụng Android XML Layouts để thiết kế giao diện và Android Views (Button, GridLayout, ImageButton) để tạo các phần tử tương tác trên màn hình.</a:t>
            </a:r>
            <a:endParaRPr lang="en-US" sz="3000">
              <a:solidFill>
                <a:schemeClr val="bg1"/>
              </a:solidFill>
              <a:latin typeface="iCiel Cadena" panose="02000503000000020004" pitchFamily="50" charset="0"/>
              <a:cs typeface="Times New Roman" panose="02020603050405020304" pitchFamily="18" charset="0"/>
            </a:endParaRPr>
          </a:p>
        </p:txBody>
      </p:sp>
      <p:grpSp>
        <p:nvGrpSpPr>
          <p:cNvPr id="25" name="Nhóm 24">
            <a:extLst>
              <a:ext uri="{FF2B5EF4-FFF2-40B4-BE49-F238E27FC236}">
                <a16:creationId xmlns:a16="http://schemas.microsoft.com/office/drawing/2014/main" id="{580C57FD-2B6F-429B-A85A-EBDE559BC32D}"/>
              </a:ext>
            </a:extLst>
          </p:cNvPr>
          <p:cNvGrpSpPr/>
          <p:nvPr/>
        </p:nvGrpSpPr>
        <p:grpSpPr>
          <a:xfrm>
            <a:off x="1619774" y="1094924"/>
            <a:ext cx="6418277" cy="736878"/>
            <a:chOff x="1619774" y="1094924"/>
            <a:chExt cx="6418277" cy="736878"/>
          </a:xfrm>
        </p:grpSpPr>
        <p:sp>
          <p:nvSpPr>
            <p:cNvPr id="27" name="Hộp Văn bản 26">
              <a:extLst>
                <a:ext uri="{FF2B5EF4-FFF2-40B4-BE49-F238E27FC236}">
                  <a16:creationId xmlns:a16="http://schemas.microsoft.com/office/drawing/2014/main" id="{00BEADC3-3033-4C87-99D3-9FC76C417858}"/>
                </a:ext>
              </a:extLst>
            </p:cNvPr>
            <p:cNvSpPr txBox="1"/>
            <p:nvPr/>
          </p:nvSpPr>
          <p:spPr>
            <a:xfrm>
              <a:off x="1619774" y="1094924"/>
              <a:ext cx="1828800" cy="553998"/>
            </a:xfrm>
            <a:prstGeom prst="rect">
              <a:avLst/>
            </a:prstGeom>
            <a:noFill/>
          </p:spPr>
          <p:txBody>
            <a:bodyPr wrap="square">
              <a:spAutoFit/>
            </a:bodyPr>
            <a:lstStyle/>
            <a:p>
              <a:r>
                <a:rPr lang="en-US" sz="3000" b="1">
                  <a:solidFill>
                    <a:schemeClr val="accent4">
                      <a:lumMod val="60000"/>
                      <a:lumOff val="40000"/>
                    </a:schemeClr>
                  </a:solidFill>
                  <a:latin typeface="iCiel Panton Black" panose="00000A00000000000000" pitchFamily="50" charset="0"/>
                </a:rPr>
                <a:t>TIC TAC</a:t>
              </a:r>
              <a:r>
                <a:rPr lang="en-US" sz="3000" b="1">
                  <a:solidFill>
                    <a:schemeClr val="accent4">
                      <a:lumMod val="60000"/>
                      <a:lumOff val="40000"/>
                    </a:schemeClr>
                  </a:solidFill>
                  <a:latin typeface="iCiel Brush Up" panose="02000000000000000000" pitchFamily="2" charset="0"/>
                </a:rPr>
                <a:t> </a:t>
              </a:r>
            </a:p>
          </p:txBody>
        </p:sp>
        <p:sp>
          <p:nvSpPr>
            <p:cNvPr id="28" name="Hộp Văn bản 27">
              <a:extLst>
                <a:ext uri="{FF2B5EF4-FFF2-40B4-BE49-F238E27FC236}">
                  <a16:creationId xmlns:a16="http://schemas.microsoft.com/office/drawing/2014/main" id="{BA33D853-19C4-4FA1-BFCF-979FDDE721C3}"/>
                </a:ext>
              </a:extLst>
            </p:cNvPr>
            <p:cNvSpPr txBox="1"/>
            <p:nvPr/>
          </p:nvSpPr>
          <p:spPr>
            <a:xfrm>
              <a:off x="1942051" y="1277804"/>
              <a:ext cx="6096000" cy="553998"/>
            </a:xfrm>
            <a:prstGeom prst="rect">
              <a:avLst/>
            </a:prstGeom>
            <a:noFill/>
          </p:spPr>
          <p:txBody>
            <a:bodyPr wrap="square">
              <a:spAutoFit/>
            </a:bodyPr>
            <a:lstStyle/>
            <a:p>
              <a:r>
                <a:rPr lang="en-US" sz="3000" b="1">
                  <a:solidFill>
                    <a:schemeClr val="bg1"/>
                  </a:solidFill>
                  <a:latin typeface="iCiel Panton Black" panose="00000A00000000000000" pitchFamily="50" charset="0"/>
                </a:rPr>
                <a:t>TOE</a:t>
              </a:r>
              <a:endParaRPr lang="en-US" sz="3000" b="1">
                <a:solidFill>
                  <a:schemeClr val="bg1"/>
                </a:solidFill>
              </a:endParaRPr>
            </a:p>
          </p:txBody>
        </p:sp>
      </p:grpSp>
    </p:spTree>
    <p:extLst>
      <p:ext uri="{BB962C8B-B14F-4D97-AF65-F5344CB8AC3E}">
        <p14:creationId xmlns:p14="http://schemas.microsoft.com/office/powerpoint/2010/main" val="224594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ưu Đồ: Thay đổi Tiến Trình 4">
            <a:extLst>
              <a:ext uri="{FF2B5EF4-FFF2-40B4-BE49-F238E27FC236}">
                <a16:creationId xmlns:a16="http://schemas.microsoft.com/office/drawing/2014/main" id="{68E5A65E-3C9D-4A47-B9E1-336DFDAEDF55}"/>
              </a:ext>
            </a:extLst>
          </p:cNvPr>
          <p:cNvSpPr/>
          <p:nvPr/>
        </p:nvSpPr>
        <p:spPr>
          <a:xfrm>
            <a:off x="383193" y="2098824"/>
            <a:ext cx="11402407" cy="2896509"/>
          </a:xfrm>
          <a:prstGeom prst="flowChartAlternateProcess">
            <a:avLst/>
          </a:prstGeom>
          <a:solidFill>
            <a:srgbClr val="163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 name="Hộp Văn bản 5">
            <a:extLst>
              <a:ext uri="{FF2B5EF4-FFF2-40B4-BE49-F238E27FC236}">
                <a16:creationId xmlns:a16="http://schemas.microsoft.com/office/drawing/2014/main" id="{4044CD4D-CA2A-42D8-828A-D569EC20FB96}"/>
              </a:ext>
            </a:extLst>
          </p:cNvPr>
          <p:cNvSpPr txBox="1"/>
          <p:nvPr/>
        </p:nvSpPr>
        <p:spPr>
          <a:xfrm>
            <a:off x="-2563520" y="117332"/>
            <a:ext cx="8818648" cy="861774"/>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5000" b="1">
                <a:latin typeface="iCiel Cadena" panose="02000503000000020004" pitchFamily="50" charset="0"/>
              </a:rPr>
              <a:t>I Giới thiệu</a:t>
            </a:r>
          </a:p>
        </p:txBody>
      </p:sp>
      <p:sp>
        <p:nvSpPr>
          <p:cNvPr id="8" name="Hộp Văn bản 7">
            <a:extLst>
              <a:ext uri="{FF2B5EF4-FFF2-40B4-BE49-F238E27FC236}">
                <a16:creationId xmlns:a16="http://schemas.microsoft.com/office/drawing/2014/main" id="{53FFA7E0-C7D9-4B48-84C1-AA443D63C98B}"/>
              </a:ext>
            </a:extLst>
          </p:cNvPr>
          <p:cNvSpPr txBox="1"/>
          <p:nvPr/>
        </p:nvSpPr>
        <p:spPr>
          <a:xfrm>
            <a:off x="508000" y="2133011"/>
            <a:ext cx="11126257" cy="2862322"/>
          </a:xfrm>
          <a:prstGeom prst="rect">
            <a:avLst/>
          </a:prstGeom>
          <a:noFill/>
        </p:spPr>
        <p:txBody>
          <a:bodyPr wrap="square" rtlCol="0">
            <a:spAutoFit/>
          </a:bodyPr>
          <a:lstStyle/>
          <a:p>
            <a:r>
              <a:rPr lang="vi-VN" sz="3000">
                <a:solidFill>
                  <a:schemeClr val="bg1"/>
                </a:solidFill>
                <a:cs typeface="Times New Roman" panose="02020603050405020304" pitchFamily="18" charset="0"/>
              </a:rPr>
              <a:t>Tic Tac Toe là một ứng dụng trò chơi cờ caro có kích thước bảng có thể chọn là 3x3</a:t>
            </a:r>
            <a:r>
              <a:rPr lang="en-US" sz="3000">
                <a:solidFill>
                  <a:schemeClr val="bg1"/>
                </a:solidFill>
                <a:latin typeface="iCiel Cadena" panose="02000503000000020004" pitchFamily="50" charset="0"/>
                <a:cs typeface="Times New Roman" panose="02020603050405020304" pitchFamily="18" charset="0"/>
              </a:rPr>
              <a:t> (Easy)</a:t>
            </a:r>
            <a:r>
              <a:rPr lang="vi-VN" sz="3000">
                <a:solidFill>
                  <a:schemeClr val="bg1"/>
                </a:solidFill>
                <a:cs typeface="Times New Roman" panose="02020603050405020304" pitchFamily="18" charset="0"/>
              </a:rPr>
              <a:t> hoặc 5x5</a:t>
            </a:r>
            <a:r>
              <a:rPr lang="en-US" sz="3000">
                <a:solidFill>
                  <a:schemeClr val="bg1"/>
                </a:solidFill>
                <a:latin typeface="iCiel Cadena" panose="02000503000000020004" pitchFamily="50" charset="0"/>
                <a:cs typeface="Times New Roman" panose="02020603050405020304" pitchFamily="18" charset="0"/>
              </a:rPr>
              <a:t> (Hard)</a:t>
            </a:r>
            <a:r>
              <a:rPr lang="vi-VN" sz="3000">
                <a:solidFill>
                  <a:schemeClr val="bg1"/>
                </a:solidFill>
                <a:cs typeface="Times New Roman" panose="02020603050405020304" pitchFamily="18" charset="0"/>
              </a:rPr>
              <a:t>. </a:t>
            </a:r>
            <a:r>
              <a:rPr lang="en-US" sz="3000">
                <a:solidFill>
                  <a:schemeClr val="bg1"/>
                </a:solidFill>
                <a:latin typeface="iCiel Cadena" panose="02000503000000020004" pitchFamily="50" charset="0"/>
                <a:cs typeface="Times New Roman" panose="02020603050405020304" pitchFamily="18" charset="0"/>
              </a:rPr>
              <a:t>Game </a:t>
            </a:r>
            <a:r>
              <a:rPr lang="vi-VN" sz="3000">
                <a:solidFill>
                  <a:schemeClr val="bg1"/>
                </a:solidFill>
                <a:cs typeface="Times New Roman" panose="02020603050405020304" pitchFamily="18" charset="0"/>
              </a:rPr>
              <a:t>được xây dựng bằng ngôn ngữ lập trình Java và sử dụng Android XML Layouts để thiết kế giao diện và Android Views (Button, GridLayout, ImageButton) để tạo các phần tử tương tác trên màn hình.</a:t>
            </a:r>
            <a:endParaRPr lang="en-US" sz="3000">
              <a:solidFill>
                <a:schemeClr val="bg1"/>
              </a:solidFill>
              <a:latin typeface="iCiel Cadena" panose="02000503000000020004" pitchFamily="50" charset="0"/>
              <a:cs typeface="Times New Roman" panose="02020603050405020304" pitchFamily="18" charset="0"/>
            </a:endParaRPr>
          </a:p>
        </p:txBody>
      </p:sp>
      <p:sp>
        <p:nvSpPr>
          <p:cNvPr id="12" name="Lưu Đồ: Thay đổi Tiến Trình 11">
            <a:extLst>
              <a:ext uri="{FF2B5EF4-FFF2-40B4-BE49-F238E27FC236}">
                <a16:creationId xmlns:a16="http://schemas.microsoft.com/office/drawing/2014/main" id="{1FE5BFB8-90CD-4624-9B9A-587F7FB94E08}"/>
              </a:ext>
            </a:extLst>
          </p:cNvPr>
          <p:cNvSpPr/>
          <p:nvPr/>
        </p:nvSpPr>
        <p:spPr>
          <a:xfrm>
            <a:off x="13220311" y="979106"/>
            <a:ext cx="2573415" cy="7868862"/>
          </a:xfrm>
          <a:prstGeom prst="flowChartAlternateProcess">
            <a:avLst/>
          </a:prstGeom>
          <a:solidFill>
            <a:srgbClr val="304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3" name="Hộp Văn bản 12">
            <a:extLst>
              <a:ext uri="{FF2B5EF4-FFF2-40B4-BE49-F238E27FC236}">
                <a16:creationId xmlns:a16="http://schemas.microsoft.com/office/drawing/2014/main" id="{1DA4E336-8966-40F0-B775-DF82A4649F0A}"/>
              </a:ext>
            </a:extLst>
          </p:cNvPr>
          <p:cNvSpPr txBox="1"/>
          <p:nvPr/>
        </p:nvSpPr>
        <p:spPr>
          <a:xfrm>
            <a:off x="12520776" y="-325354"/>
            <a:ext cx="1986243"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r"/>
            <a:r>
              <a:rPr lang="en-US" sz="5000" b="1">
                <a:latin typeface="iCiel Cadena" panose="02000503000000020004" pitchFamily="50" charset="0"/>
              </a:rPr>
              <a:t>II Yêu Cầu Hệ Thống</a:t>
            </a:r>
          </a:p>
        </p:txBody>
      </p:sp>
      <p:sp>
        <p:nvSpPr>
          <p:cNvPr id="14" name="Hộp Văn bản 13">
            <a:extLst>
              <a:ext uri="{FF2B5EF4-FFF2-40B4-BE49-F238E27FC236}">
                <a16:creationId xmlns:a16="http://schemas.microsoft.com/office/drawing/2014/main" id="{E0760015-6052-4C25-9C73-031A70020107}"/>
              </a:ext>
            </a:extLst>
          </p:cNvPr>
          <p:cNvSpPr txBox="1"/>
          <p:nvPr/>
        </p:nvSpPr>
        <p:spPr>
          <a:xfrm>
            <a:off x="12520776" y="3505199"/>
            <a:ext cx="2386431" cy="9269845"/>
          </a:xfrm>
          <a:prstGeom prst="rect">
            <a:avLst/>
          </a:prstGeom>
          <a:noFill/>
        </p:spPr>
        <p:txBody>
          <a:bodyPr wrap="square" rtlCol="0">
            <a:spAutoFit/>
          </a:bodyPr>
          <a:lstStyle/>
          <a:p>
            <a:pPr marL="0" marR="0">
              <a:lnSpc>
                <a:spcPct val="107000"/>
              </a:lnSpc>
              <a:spcBef>
                <a:spcPts val="0"/>
              </a:spcBef>
              <a:spcAft>
                <a:spcPts val="800"/>
              </a:spcAft>
            </a:pPr>
            <a:r>
              <a:rPr lang="vi-VN" sz="3000" b="1">
                <a:solidFill>
                  <a:schemeClr val="bg1"/>
                </a:solidFill>
                <a:effectLst/>
                <a:latin typeface="iCiel Cadena" panose="02000503000000020004" pitchFamily="50" charset="0"/>
                <a:ea typeface="Arial" panose="020B0604020202020204" pitchFamily="34" charset="0"/>
                <a:cs typeface="Times New Roman" panose="02020603050405020304" pitchFamily="18" charset="0"/>
              </a:rPr>
              <a:t>Để chạy </a:t>
            </a:r>
            <a:r>
              <a:rPr lang="en-US" sz="3000" b="1">
                <a:solidFill>
                  <a:schemeClr val="bg1"/>
                </a:solidFill>
                <a:effectLst/>
                <a:latin typeface="iCiel Cadena" panose="02000503000000020004"/>
                <a:ea typeface="Arial" panose="020B0604020202020204" pitchFamily="34" charset="0"/>
                <a:cs typeface="Times New Roman" panose="02020603050405020304" pitchFamily="18" charset="0"/>
              </a:rPr>
              <a:t>chương trình</a:t>
            </a:r>
            <a:r>
              <a:rPr lang="vi-VN" sz="3000" b="1">
                <a:solidFill>
                  <a:schemeClr val="bg1"/>
                </a:solidFill>
                <a:effectLst/>
                <a:latin typeface="iCiel Cadena" panose="02000503000000020004" pitchFamily="50" charset="0"/>
                <a:ea typeface="Arial" panose="020B0604020202020204" pitchFamily="34" charset="0"/>
                <a:cs typeface="Times New Roman" panose="02020603050405020304" pitchFamily="18" charset="0"/>
              </a:rPr>
              <a:t>, máy tính cần được cài đặt và cấu hình với:</a:t>
            </a:r>
            <a:endParaRPr lang="en-US" sz="3000" b="1">
              <a:solidFill>
                <a:schemeClr val="bg1"/>
              </a:solidFill>
              <a:effectLst/>
              <a:latin typeface="iCiel Cadena" panose="02000503000000020004"/>
              <a:ea typeface="Arial" panose="020B060402020202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US" sz="3000" b="1">
                <a:solidFill>
                  <a:schemeClr val="bg1"/>
                </a:solidFill>
                <a:latin typeface="iCiel Cadena" panose="02000503000000020004"/>
                <a:ea typeface="Arial" panose="020B0604020202020204" pitchFamily="34" charset="0"/>
                <a:cs typeface="Times New Roman" panose="02020603050405020304" pitchFamily="18" charset="0"/>
              </a:rPr>
              <a:t>- Sử dụng Android Studio</a:t>
            </a:r>
          </a:p>
          <a:p>
            <a:pPr marR="0" lvl="0">
              <a:lnSpc>
                <a:spcPct val="107000"/>
              </a:lnSpc>
              <a:spcBef>
                <a:spcPts val="0"/>
              </a:spcBef>
              <a:spcAft>
                <a:spcPts val="800"/>
              </a:spcAft>
              <a:buSzPts val="1000"/>
              <a:tabLst>
                <a:tab pos="457200" algn="l"/>
              </a:tabLst>
            </a:pPr>
            <a:r>
              <a:rPr lang="en-US" sz="3000" b="1">
                <a:solidFill>
                  <a:schemeClr val="bg1"/>
                </a:solidFill>
                <a:latin typeface="iCiel Cadena" panose="02000503000000020004"/>
                <a:ea typeface="Arial" panose="020B0604020202020204" pitchFamily="34" charset="0"/>
                <a:cs typeface="Times New Roman" panose="02020603050405020304" pitchFamily="18" charset="0"/>
              </a:rPr>
              <a:t>- Java Development Kit (JDK)</a:t>
            </a:r>
          </a:p>
          <a:p>
            <a:pPr marR="0" lvl="0">
              <a:lnSpc>
                <a:spcPct val="107000"/>
              </a:lnSpc>
              <a:spcBef>
                <a:spcPts val="0"/>
              </a:spcBef>
              <a:spcAft>
                <a:spcPts val="800"/>
              </a:spcAft>
              <a:buSzPts val="1000"/>
              <a:tabLst>
                <a:tab pos="457200" algn="l"/>
              </a:tabLst>
            </a:pPr>
            <a:r>
              <a:rPr lang="en-US" sz="3000" b="1">
                <a:solidFill>
                  <a:schemeClr val="bg1"/>
                </a:solidFill>
                <a:latin typeface="iCiel Cadena" panose="02000503000000020004"/>
                <a:ea typeface="Arial" panose="020B0604020202020204" pitchFamily="34" charset="0"/>
                <a:cs typeface="Times New Roman" panose="02020603050405020304" pitchFamily="18" charset="0"/>
              </a:rPr>
              <a:t>- Android Virtual Device (AVD) hoặc Thiết bị Android Kết Nối</a:t>
            </a:r>
          </a:p>
        </p:txBody>
      </p:sp>
    </p:spTree>
    <p:extLst>
      <p:ext uri="{BB962C8B-B14F-4D97-AF65-F5344CB8AC3E}">
        <p14:creationId xmlns:p14="http://schemas.microsoft.com/office/powerpoint/2010/main" val="1637618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ưu Đồ: Thay đổi Tiến Trình 4">
            <a:extLst>
              <a:ext uri="{FF2B5EF4-FFF2-40B4-BE49-F238E27FC236}">
                <a16:creationId xmlns:a16="http://schemas.microsoft.com/office/drawing/2014/main" id="{68E5A65E-3C9D-4A47-B9E1-336DFDAEDF55}"/>
              </a:ext>
            </a:extLst>
          </p:cNvPr>
          <p:cNvSpPr/>
          <p:nvPr/>
        </p:nvSpPr>
        <p:spPr>
          <a:xfrm>
            <a:off x="280797" y="2492892"/>
            <a:ext cx="11389707" cy="2704174"/>
          </a:xfrm>
          <a:prstGeom prst="flowChartAlternateProcess">
            <a:avLst/>
          </a:prstGeom>
          <a:solidFill>
            <a:srgbClr val="304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 name="Hộp Văn bản 5">
            <a:extLst>
              <a:ext uri="{FF2B5EF4-FFF2-40B4-BE49-F238E27FC236}">
                <a16:creationId xmlns:a16="http://schemas.microsoft.com/office/drawing/2014/main" id="{4044CD4D-CA2A-42D8-828A-D569EC20FB96}"/>
              </a:ext>
            </a:extLst>
          </p:cNvPr>
          <p:cNvSpPr txBox="1"/>
          <p:nvPr/>
        </p:nvSpPr>
        <p:spPr>
          <a:xfrm>
            <a:off x="-2995320" y="117332"/>
            <a:ext cx="8818648" cy="861774"/>
          </a:xfrm>
          <a:prstGeom prst="rect">
            <a:avLst/>
          </a:prstGeom>
          <a:noFill/>
          <a:effectLst>
            <a:outerShdw blurRad="50800" dist="38100" dir="2700000" algn="tl" rotWithShape="0">
              <a:prstClr val="black">
                <a:alpha val="40000"/>
              </a:prstClr>
            </a:outerShdw>
          </a:effectLst>
        </p:spPr>
        <p:txBody>
          <a:bodyPr wrap="square" rtlCol="0">
            <a:spAutoFit/>
          </a:bodyPr>
          <a:lstStyle/>
          <a:p>
            <a:pPr algn="r"/>
            <a:r>
              <a:rPr lang="en-US" sz="5000" b="1">
                <a:latin typeface="iCiel Cadena" panose="02000503000000020004" pitchFamily="50" charset="0"/>
              </a:rPr>
              <a:t>II Yêu Cầu Hệ Thống</a:t>
            </a:r>
          </a:p>
        </p:txBody>
      </p:sp>
      <p:sp>
        <p:nvSpPr>
          <p:cNvPr id="8" name="Hộp Văn bản 7">
            <a:extLst>
              <a:ext uri="{FF2B5EF4-FFF2-40B4-BE49-F238E27FC236}">
                <a16:creationId xmlns:a16="http://schemas.microsoft.com/office/drawing/2014/main" id="{53FFA7E0-C7D9-4B48-84C1-AA443D63C98B}"/>
              </a:ext>
            </a:extLst>
          </p:cNvPr>
          <p:cNvSpPr txBox="1"/>
          <p:nvPr/>
        </p:nvSpPr>
        <p:spPr>
          <a:xfrm>
            <a:off x="677937" y="2667926"/>
            <a:ext cx="10595429" cy="2354106"/>
          </a:xfrm>
          <a:prstGeom prst="rect">
            <a:avLst/>
          </a:prstGeom>
          <a:noFill/>
        </p:spPr>
        <p:txBody>
          <a:bodyPr wrap="square" rtlCol="0">
            <a:spAutoFit/>
          </a:bodyPr>
          <a:lstStyle/>
          <a:p>
            <a:pPr marL="0" marR="0">
              <a:lnSpc>
                <a:spcPct val="107000"/>
              </a:lnSpc>
              <a:spcBef>
                <a:spcPts val="0"/>
              </a:spcBef>
              <a:spcAft>
                <a:spcPts val="800"/>
              </a:spcAft>
            </a:pPr>
            <a:r>
              <a:rPr lang="vi-VN" sz="3000" b="1">
                <a:solidFill>
                  <a:schemeClr val="bg1"/>
                </a:solidFill>
                <a:effectLst/>
                <a:latin typeface="iCiel Cadena" panose="02000503000000020004" pitchFamily="50" charset="0"/>
                <a:ea typeface="Arial" panose="020B0604020202020204" pitchFamily="34" charset="0"/>
                <a:cs typeface="Times New Roman" panose="02020603050405020304" pitchFamily="18" charset="0"/>
              </a:rPr>
              <a:t>Để chạy </a:t>
            </a:r>
            <a:r>
              <a:rPr lang="en-US" sz="3000" b="1">
                <a:solidFill>
                  <a:schemeClr val="bg1"/>
                </a:solidFill>
                <a:effectLst/>
                <a:latin typeface="iCiel Cadena" panose="02000503000000020004"/>
                <a:ea typeface="Arial" panose="020B0604020202020204" pitchFamily="34" charset="0"/>
                <a:cs typeface="Times New Roman" panose="02020603050405020304" pitchFamily="18" charset="0"/>
              </a:rPr>
              <a:t>chương trình</a:t>
            </a:r>
            <a:r>
              <a:rPr lang="vi-VN" sz="3000" b="1">
                <a:solidFill>
                  <a:schemeClr val="bg1"/>
                </a:solidFill>
                <a:effectLst/>
                <a:latin typeface="iCiel Cadena" panose="02000503000000020004" pitchFamily="50" charset="0"/>
                <a:ea typeface="Arial" panose="020B0604020202020204" pitchFamily="34" charset="0"/>
                <a:cs typeface="Times New Roman" panose="02020603050405020304" pitchFamily="18" charset="0"/>
              </a:rPr>
              <a:t>, máy tính cần được cài đặt và cấu hình với:</a:t>
            </a:r>
            <a:endParaRPr lang="en-US" sz="3000" b="1">
              <a:solidFill>
                <a:schemeClr val="bg1"/>
              </a:solidFill>
              <a:effectLst/>
              <a:latin typeface="iCiel Cadena" panose="02000503000000020004"/>
              <a:ea typeface="Arial" panose="020B060402020202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US" sz="3000" b="1">
                <a:solidFill>
                  <a:schemeClr val="bg1"/>
                </a:solidFill>
                <a:latin typeface="iCiel Cadena" panose="02000503000000020004"/>
                <a:ea typeface="Arial" panose="020B0604020202020204" pitchFamily="34" charset="0"/>
                <a:cs typeface="Times New Roman" panose="02020603050405020304" pitchFamily="18" charset="0"/>
              </a:rPr>
              <a:t>- Sử dụng Android Studio</a:t>
            </a:r>
          </a:p>
          <a:p>
            <a:pPr marR="0" lvl="0">
              <a:lnSpc>
                <a:spcPct val="107000"/>
              </a:lnSpc>
              <a:spcBef>
                <a:spcPts val="0"/>
              </a:spcBef>
              <a:spcAft>
                <a:spcPts val="800"/>
              </a:spcAft>
              <a:buSzPts val="1000"/>
              <a:tabLst>
                <a:tab pos="457200" algn="l"/>
              </a:tabLst>
            </a:pPr>
            <a:r>
              <a:rPr lang="en-US" sz="3000" b="1">
                <a:solidFill>
                  <a:schemeClr val="bg1"/>
                </a:solidFill>
                <a:latin typeface="iCiel Cadena" panose="02000503000000020004"/>
                <a:ea typeface="Arial" panose="020B0604020202020204" pitchFamily="34" charset="0"/>
                <a:cs typeface="Times New Roman" panose="02020603050405020304" pitchFamily="18" charset="0"/>
              </a:rPr>
              <a:t>- Java Development Kit (JDK)</a:t>
            </a:r>
          </a:p>
          <a:p>
            <a:pPr marR="0" lvl="0">
              <a:lnSpc>
                <a:spcPct val="107000"/>
              </a:lnSpc>
              <a:spcBef>
                <a:spcPts val="0"/>
              </a:spcBef>
              <a:spcAft>
                <a:spcPts val="800"/>
              </a:spcAft>
              <a:buSzPts val="1000"/>
              <a:tabLst>
                <a:tab pos="457200" algn="l"/>
              </a:tabLst>
            </a:pPr>
            <a:r>
              <a:rPr lang="en-US" sz="3000" b="1">
                <a:solidFill>
                  <a:schemeClr val="bg1"/>
                </a:solidFill>
                <a:latin typeface="iCiel Cadena" panose="02000503000000020004"/>
                <a:ea typeface="Arial" panose="020B0604020202020204" pitchFamily="34" charset="0"/>
                <a:cs typeface="Times New Roman" panose="02020603050405020304" pitchFamily="18" charset="0"/>
              </a:rPr>
              <a:t>- Android Virtual Device (AVD) hoặc Thiết bị Android Kết Nối</a:t>
            </a:r>
          </a:p>
        </p:txBody>
      </p:sp>
    </p:spTree>
    <p:extLst>
      <p:ext uri="{BB962C8B-B14F-4D97-AF65-F5344CB8AC3E}">
        <p14:creationId xmlns:p14="http://schemas.microsoft.com/office/powerpoint/2010/main" val="3943833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ộp Văn bản 5">
            <a:extLst>
              <a:ext uri="{FF2B5EF4-FFF2-40B4-BE49-F238E27FC236}">
                <a16:creationId xmlns:a16="http://schemas.microsoft.com/office/drawing/2014/main" id="{4044CD4D-CA2A-42D8-828A-D569EC20FB96}"/>
              </a:ext>
            </a:extLst>
          </p:cNvPr>
          <p:cNvSpPr txBox="1"/>
          <p:nvPr/>
        </p:nvSpPr>
        <p:spPr>
          <a:xfrm>
            <a:off x="0" y="2794913"/>
            <a:ext cx="2882900" cy="163121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5000" b="1">
                <a:latin typeface="iCiel Cadena" panose="02000503000000020004" pitchFamily="50" charset="0"/>
              </a:rPr>
              <a:t>III Cách Sử Dụng</a:t>
            </a:r>
          </a:p>
        </p:txBody>
      </p:sp>
      <p:sp>
        <p:nvSpPr>
          <p:cNvPr id="15" name="Lưu Đồ: Thay đổi Tiến Trình 14">
            <a:extLst>
              <a:ext uri="{FF2B5EF4-FFF2-40B4-BE49-F238E27FC236}">
                <a16:creationId xmlns:a16="http://schemas.microsoft.com/office/drawing/2014/main" id="{EC026C52-C091-49D7-AA96-D743F8AC909D}"/>
              </a:ext>
            </a:extLst>
          </p:cNvPr>
          <p:cNvSpPr/>
          <p:nvPr/>
        </p:nvSpPr>
        <p:spPr>
          <a:xfrm>
            <a:off x="3829048" y="1269435"/>
            <a:ext cx="3082926"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16" name="Hộp Văn bản 15">
            <a:extLst>
              <a:ext uri="{FF2B5EF4-FFF2-40B4-BE49-F238E27FC236}">
                <a16:creationId xmlns:a16="http://schemas.microsoft.com/office/drawing/2014/main" id="{ABA22DAE-EA11-4242-A37A-6277EDEECBB9}"/>
              </a:ext>
            </a:extLst>
          </p:cNvPr>
          <p:cNvSpPr txBox="1"/>
          <p:nvPr/>
        </p:nvSpPr>
        <p:spPr>
          <a:xfrm>
            <a:off x="3949697" y="1450008"/>
            <a:ext cx="3082927" cy="553998"/>
          </a:xfrm>
          <a:prstGeom prst="rect">
            <a:avLst/>
          </a:prstGeom>
          <a:noFill/>
          <a:ln>
            <a:noFill/>
          </a:ln>
        </p:spPr>
        <p:txBody>
          <a:bodyPr wrap="square" rtlCol="0">
            <a:spAutoFit/>
          </a:bodyPr>
          <a:lstStyle/>
          <a:p>
            <a:r>
              <a:rPr lang="en-US" sz="3000" b="1">
                <a:latin typeface="iCiel Cadena" panose="02000503000000020004" pitchFamily="50" charset="0"/>
              </a:rPr>
              <a:t>1 Chạy ứng dụng</a:t>
            </a:r>
          </a:p>
        </p:txBody>
      </p:sp>
      <p:sp>
        <p:nvSpPr>
          <p:cNvPr id="17" name="Lưu Đồ: Thay đổi Tiến Trình 16">
            <a:extLst>
              <a:ext uri="{FF2B5EF4-FFF2-40B4-BE49-F238E27FC236}">
                <a16:creationId xmlns:a16="http://schemas.microsoft.com/office/drawing/2014/main" id="{E0F524C4-3562-4998-80EC-D2F752F5008B}"/>
              </a:ext>
            </a:extLst>
          </p:cNvPr>
          <p:cNvSpPr/>
          <p:nvPr/>
        </p:nvSpPr>
        <p:spPr>
          <a:xfrm>
            <a:off x="5153576" y="4400269"/>
            <a:ext cx="4165602"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19" name="Lưu Đồ: Thay đổi Tiến Trình 18">
            <a:extLst>
              <a:ext uri="{FF2B5EF4-FFF2-40B4-BE49-F238E27FC236}">
                <a16:creationId xmlns:a16="http://schemas.microsoft.com/office/drawing/2014/main" id="{76502258-BE5C-4BA5-B9A4-8CD1F0B8DCEF}"/>
              </a:ext>
            </a:extLst>
          </p:cNvPr>
          <p:cNvSpPr/>
          <p:nvPr/>
        </p:nvSpPr>
        <p:spPr>
          <a:xfrm>
            <a:off x="7236377" y="1269435"/>
            <a:ext cx="2969584"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20" name="Hộp Văn bản 19">
            <a:extLst>
              <a:ext uri="{FF2B5EF4-FFF2-40B4-BE49-F238E27FC236}">
                <a16:creationId xmlns:a16="http://schemas.microsoft.com/office/drawing/2014/main" id="{E8E287D6-2EBF-48D9-BD36-7AB3C6BC5C0D}"/>
              </a:ext>
            </a:extLst>
          </p:cNvPr>
          <p:cNvSpPr txBox="1"/>
          <p:nvPr/>
        </p:nvSpPr>
        <p:spPr>
          <a:xfrm>
            <a:off x="7357027" y="1450008"/>
            <a:ext cx="2603498" cy="553998"/>
          </a:xfrm>
          <a:prstGeom prst="rect">
            <a:avLst/>
          </a:prstGeom>
          <a:noFill/>
          <a:ln>
            <a:noFill/>
          </a:ln>
        </p:spPr>
        <p:txBody>
          <a:bodyPr wrap="square" rtlCol="0">
            <a:spAutoFit/>
          </a:bodyPr>
          <a:lstStyle/>
          <a:p>
            <a:r>
              <a:rPr lang="en-US" sz="3000" b="1">
                <a:latin typeface="iCiel Cadena" panose="02000503000000020004" pitchFamily="50" charset="0"/>
              </a:rPr>
              <a:t>3 Chơi trò chơi</a:t>
            </a:r>
          </a:p>
        </p:txBody>
      </p:sp>
      <p:sp>
        <p:nvSpPr>
          <p:cNvPr id="21" name="Lưu Đồ: Thay đổi Tiến Trình 20">
            <a:extLst>
              <a:ext uri="{FF2B5EF4-FFF2-40B4-BE49-F238E27FC236}">
                <a16:creationId xmlns:a16="http://schemas.microsoft.com/office/drawing/2014/main" id="{5E940349-13CE-4820-A147-007F15F4B8BD}"/>
              </a:ext>
            </a:extLst>
          </p:cNvPr>
          <p:cNvSpPr/>
          <p:nvPr/>
        </p:nvSpPr>
        <p:spPr>
          <a:xfrm>
            <a:off x="7236377" y="3025166"/>
            <a:ext cx="3559466"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22" name="Hộp Văn bản 21">
            <a:extLst>
              <a:ext uri="{FF2B5EF4-FFF2-40B4-BE49-F238E27FC236}">
                <a16:creationId xmlns:a16="http://schemas.microsoft.com/office/drawing/2014/main" id="{25D1438E-DF4C-4076-BC2A-E43B452C989F}"/>
              </a:ext>
            </a:extLst>
          </p:cNvPr>
          <p:cNvSpPr txBox="1"/>
          <p:nvPr/>
        </p:nvSpPr>
        <p:spPr>
          <a:xfrm>
            <a:off x="7357027" y="3205739"/>
            <a:ext cx="3438816" cy="553998"/>
          </a:xfrm>
          <a:prstGeom prst="rect">
            <a:avLst/>
          </a:prstGeom>
          <a:noFill/>
          <a:ln>
            <a:noFill/>
          </a:ln>
        </p:spPr>
        <p:txBody>
          <a:bodyPr wrap="square" rtlCol="0">
            <a:spAutoFit/>
          </a:bodyPr>
          <a:lstStyle/>
          <a:p>
            <a:r>
              <a:rPr lang="en-US" sz="3000" b="1">
                <a:latin typeface="iCiel Cadena" panose="02000503000000020004" pitchFamily="50" charset="0"/>
              </a:rPr>
              <a:t>4 Kết thúc trò chơi</a:t>
            </a:r>
          </a:p>
        </p:txBody>
      </p:sp>
      <p:sp>
        <p:nvSpPr>
          <p:cNvPr id="11" name="Lưu Đồ: Thay đổi Tiến Trình 10">
            <a:extLst>
              <a:ext uri="{FF2B5EF4-FFF2-40B4-BE49-F238E27FC236}">
                <a16:creationId xmlns:a16="http://schemas.microsoft.com/office/drawing/2014/main" id="{866F87EE-F782-4BD6-9D35-4DD1D3FB5057}"/>
              </a:ext>
            </a:extLst>
          </p:cNvPr>
          <p:cNvSpPr/>
          <p:nvPr/>
        </p:nvSpPr>
        <p:spPr>
          <a:xfrm>
            <a:off x="3536947" y="3063638"/>
            <a:ext cx="3238501" cy="838200"/>
          </a:xfrm>
          <a:prstGeom prst="flowChartAlternateProcess">
            <a:avLst/>
          </a:prstGeom>
          <a:solidFill>
            <a:srgbClr val="B6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p>
        </p:txBody>
      </p:sp>
      <p:sp>
        <p:nvSpPr>
          <p:cNvPr id="18" name="Hộp Văn bản 17">
            <a:extLst>
              <a:ext uri="{FF2B5EF4-FFF2-40B4-BE49-F238E27FC236}">
                <a16:creationId xmlns:a16="http://schemas.microsoft.com/office/drawing/2014/main" id="{C2134854-7D2A-42C2-B8A3-8A476899626E}"/>
              </a:ext>
            </a:extLst>
          </p:cNvPr>
          <p:cNvSpPr txBox="1"/>
          <p:nvPr/>
        </p:nvSpPr>
        <p:spPr>
          <a:xfrm>
            <a:off x="3536947" y="3205739"/>
            <a:ext cx="3238501" cy="553998"/>
          </a:xfrm>
          <a:prstGeom prst="rect">
            <a:avLst/>
          </a:prstGeom>
          <a:noFill/>
          <a:ln>
            <a:noFill/>
          </a:ln>
        </p:spPr>
        <p:txBody>
          <a:bodyPr wrap="square" rtlCol="0">
            <a:spAutoFit/>
          </a:bodyPr>
          <a:lstStyle/>
          <a:p>
            <a:r>
              <a:rPr lang="en-US" sz="3000" b="1">
                <a:latin typeface="iCiel Cadena" panose="02000503000000020004" pitchFamily="50" charset="0"/>
              </a:rPr>
              <a:t>2 Giao diện MENU</a:t>
            </a:r>
          </a:p>
        </p:txBody>
      </p:sp>
      <p:sp>
        <p:nvSpPr>
          <p:cNvPr id="12" name="Hộp Văn bản 11">
            <a:extLst>
              <a:ext uri="{FF2B5EF4-FFF2-40B4-BE49-F238E27FC236}">
                <a16:creationId xmlns:a16="http://schemas.microsoft.com/office/drawing/2014/main" id="{B44B9AF1-06AE-4071-BFCA-DFDDBE945E05}"/>
              </a:ext>
            </a:extLst>
          </p:cNvPr>
          <p:cNvSpPr txBox="1"/>
          <p:nvPr/>
        </p:nvSpPr>
        <p:spPr>
          <a:xfrm>
            <a:off x="5488538" y="4542370"/>
            <a:ext cx="3775077" cy="553998"/>
          </a:xfrm>
          <a:prstGeom prst="rect">
            <a:avLst/>
          </a:prstGeom>
          <a:noFill/>
          <a:ln>
            <a:noFill/>
          </a:ln>
        </p:spPr>
        <p:txBody>
          <a:bodyPr wrap="square" rtlCol="0">
            <a:spAutoFit/>
          </a:bodyPr>
          <a:lstStyle/>
          <a:p>
            <a:r>
              <a:rPr lang="en-US" sz="3000" b="1">
                <a:latin typeface="iCiel Cadena" panose="02000503000000020004" pitchFamily="50" charset="0"/>
              </a:rPr>
              <a:t>5 Quay lại MENU</a:t>
            </a:r>
          </a:p>
        </p:txBody>
      </p:sp>
    </p:spTree>
    <p:extLst>
      <p:ext uri="{BB962C8B-B14F-4D97-AF65-F5344CB8AC3E}">
        <p14:creationId xmlns:p14="http://schemas.microsoft.com/office/powerpoint/2010/main" val="1880541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590</TotalTime>
  <Words>1544</Words>
  <Application>Microsoft Office PowerPoint</Application>
  <PresentationFormat>Widescreen</PresentationFormat>
  <Paragraphs>214</Paragraphs>
  <Slides>38</Slides>
  <Notes>0</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Calibri</vt:lpstr>
      <vt:lpstr>Calibri Light</vt:lpstr>
      <vt:lpstr>Garamond</vt:lpstr>
      <vt:lpstr>iCiel Brush Up</vt:lpstr>
      <vt:lpstr>iCiel Cadena</vt:lpstr>
      <vt:lpstr>iCiel Panton Black</vt:lpstr>
      <vt:lpstr>Sitka Heading</vt:lpstr>
      <vt:lpstr>Söhne</vt:lpstr>
      <vt:lpstr>Times New Roman</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Nguyen Kieu Nhu Ngoc</dc:creator>
  <cp:lastModifiedBy>Vũ Minh Thịnh</cp:lastModifiedBy>
  <cp:revision>59</cp:revision>
  <dcterms:created xsi:type="dcterms:W3CDTF">2023-12-24T13:24:49Z</dcterms:created>
  <dcterms:modified xsi:type="dcterms:W3CDTF">2024-01-02T17:08:07Z</dcterms:modified>
</cp:coreProperties>
</file>